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50" r:id="rId2"/>
  </p:sldMasterIdLst>
  <p:notesMasterIdLst>
    <p:notesMasterId r:id="rId86"/>
  </p:notesMasterIdLst>
  <p:sldIdLst>
    <p:sldId id="256" r:id="rId3"/>
    <p:sldId id="520" r:id="rId4"/>
    <p:sldId id="398" r:id="rId5"/>
    <p:sldId id="590" r:id="rId6"/>
    <p:sldId id="591" r:id="rId7"/>
    <p:sldId id="592" r:id="rId8"/>
    <p:sldId id="655" r:id="rId9"/>
    <p:sldId id="649" r:id="rId10"/>
    <p:sldId id="647" r:id="rId11"/>
    <p:sldId id="648" r:id="rId12"/>
    <p:sldId id="595" r:id="rId13"/>
    <p:sldId id="656" r:id="rId14"/>
    <p:sldId id="657" r:id="rId15"/>
    <p:sldId id="658" r:id="rId16"/>
    <p:sldId id="593" r:id="rId17"/>
    <p:sldId id="650" r:id="rId18"/>
    <p:sldId id="651" r:id="rId19"/>
    <p:sldId id="596" r:id="rId20"/>
    <p:sldId id="659" r:id="rId21"/>
    <p:sldId id="609" r:id="rId22"/>
    <p:sldId id="605" r:id="rId23"/>
    <p:sldId id="610" r:id="rId24"/>
    <p:sldId id="598" r:id="rId25"/>
    <p:sldId id="640" r:id="rId26"/>
    <p:sldId id="603" r:id="rId27"/>
    <p:sldId id="607" r:id="rId28"/>
    <p:sldId id="604" r:id="rId29"/>
    <p:sldId id="613" r:id="rId30"/>
    <p:sldId id="606" r:id="rId31"/>
    <p:sldId id="634" r:id="rId32"/>
    <p:sldId id="652" r:id="rId33"/>
    <p:sldId id="654" r:id="rId34"/>
    <p:sldId id="660" r:id="rId35"/>
    <p:sldId id="664" r:id="rId36"/>
    <p:sldId id="666" r:id="rId37"/>
    <p:sldId id="667" r:id="rId38"/>
    <p:sldId id="668" r:id="rId39"/>
    <p:sldId id="5050" r:id="rId40"/>
    <p:sldId id="5051" r:id="rId41"/>
    <p:sldId id="5052" r:id="rId42"/>
    <p:sldId id="5053" r:id="rId43"/>
    <p:sldId id="5139" r:id="rId44"/>
    <p:sldId id="5141" r:id="rId45"/>
    <p:sldId id="5092" r:id="rId46"/>
    <p:sldId id="662" r:id="rId47"/>
    <p:sldId id="663" r:id="rId48"/>
    <p:sldId id="5142" r:id="rId49"/>
    <p:sldId id="5143" r:id="rId50"/>
    <p:sldId id="5144" r:id="rId51"/>
    <p:sldId id="5145" r:id="rId52"/>
    <p:sldId id="5146" r:id="rId53"/>
    <p:sldId id="589" r:id="rId54"/>
    <p:sldId id="614" r:id="rId55"/>
    <p:sldId id="636" r:id="rId56"/>
    <p:sldId id="637" r:id="rId57"/>
    <p:sldId id="638" r:id="rId58"/>
    <p:sldId id="639" r:id="rId59"/>
    <p:sldId id="635" r:id="rId60"/>
    <p:sldId id="616" r:id="rId61"/>
    <p:sldId id="615" r:id="rId62"/>
    <p:sldId id="617" r:id="rId63"/>
    <p:sldId id="633" r:id="rId64"/>
    <p:sldId id="618" r:id="rId65"/>
    <p:sldId id="619" r:id="rId66"/>
    <p:sldId id="620" r:id="rId67"/>
    <p:sldId id="622" r:id="rId68"/>
    <p:sldId id="641" r:id="rId69"/>
    <p:sldId id="642" r:id="rId70"/>
    <p:sldId id="643" r:id="rId71"/>
    <p:sldId id="644" r:id="rId72"/>
    <p:sldId id="645" r:id="rId73"/>
    <p:sldId id="646" r:id="rId74"/>
    <p:sldId id="653" r:id="rId75"/>
    <p:sldId id="624" r:id="rId76"/>
    <p:sldId id="625" r:id="rId77"/>
    <p:sldId id="629" r:id="rId78"/>
    <p:sldId id="630" r:id="rId79"/>
    <p:sldId id="628" r:id="rId80"/>
    <p:sldId id="626" r:id="rId81"/>
    <p:sldId id="627" r:id="rId82"/>
    <p:sldId id="631" r:id="rId83"/>
    <p:sldId id="632" r:id="rId84"/>
    <p:sldId id="586" r:id="rId8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2479" autoAdjust="0"/>
  </p:normalViewPr>
  <p:slideViewPr>
    <p:cSldViewPr>
      <p:cViewPr varScale="1">
        <p:scale>
          <a:sx n="52" d="100"/>
          <a:sy n="52" d="100"/>
        </p:scale>
        <p:origin x="1204" y="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07T14:37:21.0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2289 1,'0'0,"-14"1,-161 14,-500 37,-6-46,434-22,-187-4,372 23,62-3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07T14:37:45.5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2097 324,'0'0,"0"0,-294-2,-327-45,429 12,-220-71,188 44,-83-10,305 72,1 0,-1 1,1-1,0 0,-1 1,1-1,-1 1,1-1,0 1,0 0,-1 0,1-1,0 1,0 0,0 0,0 0,0 0,0 0,0 0,0 1,0-1,0 0,0 2,-16 31,17-34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07T14:37:49.5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1,'18'3,"1233"201,14-105,395-86,-1262-18,127-17,201 3,-364 36,606 10,-95-80,239-18,-914 62,288-20,543-13,68 12,-1015 24,-43 5,1-3,64-13,-105 17,1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07T14:37:55.0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8629 1,'0'0,"0"0,0 0,0 0,0 0,0 0,0 0,0 0,0 0,0 0,0 0,-15 0,-576 22,-700 9,392-9,63 0,365-31,-299 3,-988 19,1365-41,-58-1,-139 30,233 1,295-3,-73 3,125-1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12/1/2025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this tell us about our ideal control group?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1806687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C228B-CDBD-75D7-ECBA-F6F3580691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5FC253-9D7C-7EF0-5E29-FA5B160C6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372E33-ADBF-6EF6-AC21-2B423DDAD27B}"/>
              </a:ext>
            </a:extLst>
          </p:cNvPr>
          <p:cNvSpPr>
            <a:spLocks noGrp="1"/>
          </p:cNvSpPr>
          <p:nvPr>
            <p:ph type="body" idx="1"/>
          </p:nvPr>
        </p:nvSpPr>
        <p:spPr/>
        <p:txBody>
          <a:bodyPr/>
          <a:lstStyle/>
          <a:p>
            <a:r>
              <a:rPr lang="en-US" dirty="0"/>
              <a:t>What does this tell us about our ideal control group? </a:t>
            </a:r>
          </a:p>
        </p:txBody>
      </p:sp>
      <p:sp>
        <p:nvSpPr>
          <p:cNvPr id="4" name="Slide Number Placeholder 3">
            <a:extLst>
              <a:ext uri="{FF2B5EF4-FFF2-40B4-BE49-F238E27FC236}">
                <a16:creationId xmlns:a16="http://schemas.microsoft.com/office/drawing/2014/main" id="{8589C585-0249-6EEC-B6D2-3541C3FF42B5}"/>
              </a:ext>
            </a:extLst>
          </p:cNvPr>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3322778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9B134-C44C-545A-ECFE-A0D40E5793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D5BBC1-738D-17EC-58AC-239590CFC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A6FC71-EED3-0A79-1037-9D92CABE66C1}"/>
              </a:ext>
            </a:extLst>
          </p:cNvPr>
          <p:cNvSpPr>
            <a:spLocks noGrp="1"/>
          </p:cNvSpPr>
          <p:nvPr>
            <p:ph type="body" idx="1"/>
          </p:nvPr>
        </p:nvSpPr>
        <p:spPr/>
        <p:txBody>
          <a:bodyPr/>
          <a:lstStyle/>
          <a:p>
            <a:r>
              <a:rPr lang="en-US" dirty="0"/>
              <a:t>What does this tell us about our ideal control group? </a:t>
            </a:r>
          </a:p>
        </p:txBody>
      </p:sp>
      <p:sp>
        <p:nvSpPr>
          <p:cNvPr id="4" name="Slide Number Placeholder 3">
            <a:extLst>
              <a:ext uri="{FF2B5EF4-FFF2-40B4-BE49-F238E27FC236}">
                <a16:creationId xmlns:a16="http://schemas.microsoft.com/office/drawing/2014/main" id="{D0C12CCA-EE68-90CE-6336-64E5D31C3580}"/>
              </a:ext>
            </a:extLst>
          </p:cNvPr>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884301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3A9ED-FB9C-5EDE-335B-31D5274861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A2828-F1F2-EA22-F91C-6C9A1FDDFA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07EE2A-57AF-839E-7F83-A138A2A7B183}"/>
              </a:ext>
            </a:extLst>
          </p:cNvPr>
          <p:cNvSpPr>
            <a:spLocks noGrp="1"/>
          </p:cNvSpPr>
          <p:nvPr>
            <p:ph type="body" idx="1"/>
          </p:nvPr>
        </p:nvSpPr>
        <p:spPr/>
        <p:txBody>
          <a:bodyPr/>
          <a:lstStyle/>
          <a:p>
            <a:r>
              <a:rPr lang="en-US" dirty="0"/>
              <a:t>What does this tell us about our ideal control group? </a:t>
            </a:r>
          </a:p>
        </p:txBody>
      </p:sp>
      <p:sp>
        <p:nvSpPr>
          <p:cNvPr id="4" name="Slide Number Placeholder 3">
            <a:extLst>
              <a:ext uri="{FF2B5EF4-FFF2-40B4-BE49-F238E27FC236}">
                <a16:creationId xmlns:a16="http://schemas.microsoft.com/office/drawing/2014/main" id="{627D3EDC-06C0-04AF-B45F-3532547CFC58}"/>
              </a:ext>
            </a:extLst>
          </p:cNvPr>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229643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 guide to synthetic controls to papers in folder (McClelland and Gault). In machine learning, this is called the “training” of the synthetic control. Note that training the model takes a minute to run so start it and come back to subsequent slides.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317766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the donor pool here? What variables: </a:t>
            </a:r>
            <a:r>
              <a:rPr lang="en-US" dirty="0" err="1"/>
              <a:t>GDPper</a:t>
            </a:r>
            <a:r>
              <a:rPr lang="en-US" dirty="0"/>
              <a:t> capita, education, and urbanization (and lagged infant mortality)</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661526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F6F3C-63F6-5271-A1FB-09EA18128E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877D88-85B1-7C66-8ABA-753716F3DF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5AE040-B671-CA82-5F4A-B78F4BD19ECE}"/>
              </a:ext>
            </a:extLst>
          </p:cNvPr>
          <p:cNvSpPr>
            <a:spLocks noGrp="1"/>
          </p:cNvSpPr>
          <p:nvPr>
            <p:ph type="body" idx="1"/>
          </p:nvPr>
        </p:nvSpPr>
        <p:spPr/>
        <p:txBody>
          <a:bodyPr/>
          <a:lstStyle/>
          <a:p>
            <a:r>
              <a:rPr lang="en-US" dirty="0"/>
              <a:t>Who’s the donor pool here? What variables: </a:t>
            </a:r>
            <a:r>
              <a:rPr lang="en-US" dirty="0" err="1"/>
              <a:t>GDPper</a:t>
            </a:r>
            <a:r>
              <a:rPr lang="en-US" dirty="0"/>
              <a:t> capita, education, and urbanization (and lagged infant mortality)</a:t>
            </a:r>
          </a:p>
        </p:txBody>
      </p:sp>
      <p:sp>
        <p:nvSpPr>
          <p:cNvPr id="4" name="Slide Number Placeholder 3">
            <a:extLst>
              <a:ext uri="{FF2B5EF4-FFF2-40B4-BE49-F238E27FC236}">
                <a16:creationId xmlns:a16="http://schemas.microsoft.com/office/drawing/2014/main" id="{7846A36D-DEBF-EEFE-C2B7-1741503ED22A}"/>
              </a:ext>
            </a:extLst>
          </p:cNvPr>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2998185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3A3C"/>
                </a:solidFill>
                <a:effectLst/>
                <a:latin typeface="Lato" panose="020F0502020204030203" pitchFamily="34" charset="0"/>
              </a:rPr>
              <a:t>Synthetic controls precludes extrapolation by using </a:t>
            </a:r>
            <a:r>
              <a:rPr lang="en-US" b="0" i="1" dirty="0">
                <a:solidFill>
                  <a:srgbClr val="373A3C"/>
                </a:solidFill>
                <a:effectLst/>
                <a:latin typeface="Lato" panose="020F0502020204030203" pitchFamily="34" charset="0"/>
              </a:rPr>
              <a:t>interpolation </a:t>
            </a:r>
            <a:r>
              <a:rPr lang="en-US" b="0" i="0" dirty="0">
                <a:solidFill>
                  <a:srgbClr val="373A3C"/>
                </a:solidFill>
                <a:effectLst/>
                <a:latin typeface="Lato" panose="020F0502020204030203" pitchFamily="34" charset="0"/>
              </a:rPr>
              <a:t>instead: the estimated effect is based on a comparison between some outcome in a given year and a counterfactual in the same year. Use the next slide for intuition here</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349682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7FF70-4688-E3F6-380A-ACB48FBFCA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41906B-1611-4476-0696-E02C02781C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9D6AA5-DC4D-8B9F-D55B-A05EC115A1A6}"/>
              </a:ext>
            </a:extLst>
          </p:cNvPr>
          <p:cNvSpPr>
            <a:spLocks noGrp="1"/>
          </p:cNvSpPr>
          <p:nvPr>
            <p:ph type="body" idx="1"/>
          </p:nvPr>
        </p:nvSpPr>
        <p:spPr/>
        <p:txBody>
          <a:bodyPr/>
          <a:lstStyle/>
          <a:p>
            <a:r>
              <a:rPr lang="en-US" dirty="0"/>
              <a:t>What is the convex hull? We are going to assign weights to our control units – these weights have to sum to 1, and the weighted average should be “close” to the true treatment group. </a:t>
            </a:r>
          </a:p>
          <a:p>
            <a:pPr marL="171450" indent="-171450">
              <a:buFontTx/>
              <a:buChar char="-"/>
            </a:pPr>
            <a:r>
              <a:rPr lang="en-US" dirty="0"/>
              <a:t>Blue dots are the donor pool – notice the outer envelope is the convex hull</a:t>
            </a:r>
          </a:p>
          <a:p>
            <a:pPr marL="171450" indent="-171450">
              <a:buFontTx/>
              <a:buChar char="-"/>
            </a:pPr>
            <a:r>
              <a:rPr lang="en-US" dirty="0"/>
              <a:t>When is SCM useful? When is it not? Note that it is *most* useful (this is a bit technical) when the treated units aren’t always perfectly within the convex hull (then you’re sort of back to a diff-in-diff state).</a:t>
            </a:r>
          </a:p>
        </p:txBody>
      </p:sp>
      <p:sp>
        <p:nvSpPr>
          <p:cNvPr id="4" name="Slide Number Placeholder 3">
            <a:extLst>
              <a:ext uri="{FF2B5EF4-FFF2-40B4-BE49-F238E27FC236}">
                <a16:creationId xmlns:a16="http://schemas.microsoft.com/office/drawing/2014/main" id="{A19996D5-CD15-6A6B-AB7B-7CBC0002E4A5}"/>
              </a:ext>
            </a:extLst>
          </p:cNvPr>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613266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3A3C"/>
                </a:solidFill>
                <a:effectLst/>
                <a:latin typeface="Lato" panose="020F0502020204030203" pitchFamily="34" charset="0"/>
              </a:rPr>
              <a:t>Weight constraints: nonnegative weights and sum to 1. What does this mean? The pictures tell the whole story!</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2688587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765826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differences between the 0s and the dashes? Talk about the RMSPE here – how can we do inference on this? “To gauge the meaningfulness of our results, we use these reported RMSPE against those that emerge from placebo tests. These tests repeat the synthetic exercise for each country in our donor pools using 1959 as the treatment year. We then calculate the ratio of post-treatment RMSPE to pretreatment RMSPE and expecting it to be smaller for donor countries than for Cuba given that these other countries experience no treatment”</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1596268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in matching, want to show balance in covariates as well – especially for the lagged DV outcomes (see McClelland and Gault)</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61566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pre-trends, then differences following policy enforcement.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3663232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pre-trends, then differences following policy enforcement. What’s the treatment effect here? How do we interpret it?</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4255491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RBI is a whole topic, happy to explore that in more detail with students who are interested (see Nick/Scott’s textbooks). It’s like bootstrapping.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568765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(1), you drop your actually treated observation and work only with the other donor pool states. Construct a new synthetic OR, WV, DC, etc. Then check what percentile your actual effect is in the “null distribution” you have created. Obviously, these work better if you have many units in the donor pool.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3275795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this is why the code before took a while – other placebos are mentioned in the code. How do we interpret this figure?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1007013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essence of randomization inference – no code, can you figure this out yourself? Basically, how much does the post-treatment stand out from the pre-treatment fit?</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2439810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note on matching on outcome: </a:t>
            </a:r>
            <a:r>
              <a:rPr lang="en-US" sz="1200" b="0" i="0" dirty="0">
                <a:solidFill>
                  <a:srgbClr val="222222"/>
                </a:solidFill>
                <a:effectLst/>
                <a:latin typeface="Source Sans Pro" panose="020B0503030403020204" pitchFamily="34" charset="0"/>
              </a:rPr>
              <a:t>Plus, other methods like difference-in-differences also use information about pre-treatment outcomes to produce their estimate. They just do so in less obvious ways.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541394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1475033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people say synthetic control, but I like the plural – reminds me of the construction of the control group</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366095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3648E-9B6C-4D1D-2720-B8F9BD19AC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7C8BDC-6342-0D2B-5CF1-2509698270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CD3040-8BCC-1F7A-24B8-82D14798E192}"/>
              </a:ext>
            </a:extLst>
          </p:cNvPr>
          <p:cNvSpPr>
            <a:spLocks noGrp="1"/>
          </p:cNvSpPr>
          <p:nvPr>
            <p:ph type="body" idx="1"/>
          </p:nvPr>
        </p:nvSpPr>
        <p:spPr/>
        <p:txBody>
          <a:bodyPr/>
          <a:lstStyle/>
          <a:p>
            <a:r>
              <a:rPr lang="en-US" dirty="0"/>
              <a:t>Note: although comps papers can now be quant in nature (and should be!) you can also do review papers. I thought this was a really well-done review paper, what did you think? </a:t>
            </a:r>
          </a:p>
        </p:txBody>
      </p:sp>
      <p:sp>
        <p:nvSpPr>
          <p:cNvPr id="4" name="Slide Number Placeholder 3">
            <a:extLst>
              <a:ext uri="{FF2B5EF4-FFF2-40B4-BE49-F238E27FC236}">
                <a16:creationId xmlns:a16="http://schemas.microsoft.com/office/drawing/2014/main" id="{7D875E27-F780-E256-2502-7A861C0E2126}"/>
              </a:ext>
            </a:extLst>
          </p:cNvPr>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986102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B2D7D-5819-92A0-94C5-9323AFBF56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FEE067-AEE7-CF6E-6684-B3047AF05E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87D1B3-E40A-AAE9-5358-BE4B9E0418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5F6256-66AA-BD47-A168-ECADFD51355B}"/>
              </a:ext>
            </a:extLst>
          </p:cNvPr>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84229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3FDC5-D436-BF82-3A21-279B1516A6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81A162-5383-11E1-7147-B5B0BF5770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51834-5508-31B7-4438-42C3FE4536C7}"/>
              </a:ext>
            </a:extLst>
          </p:cNvPr>
          <p:cNvSpPr>
            <a:spLocks noGrp="1"/>
          </p:cNvSpPr>
          <p:nvPr>
            <p:ph type="body" idx="1"/>
          </p:nvPr>
        </p:nvSpPr>
        <p:spPr/>
        <p:txBody>
          <a:bodyPr/>
          <a:lstStyle/>
          <a:p>
            <a:r>
              <a:rPr lang="en-US" dirty="0"/>
              <a:t>Going to show you brief intuition for both of these approaches; others in the sample paper. </a:t>
            </a:r>
          </a:p>
        </p:txBody>
      </p:sp>
      <p:sp>
        <p:nvSpPr>
          <p:cNvPr id="4" name="Slide Number Placeholder 3">
            <a:extLst>
              <a:ext uri="{FF2B5EF4-FFF2-40B4-BE49-F238E27FC236}">
                <a16:creationId xmlns:a16="http://schemas.microsoft.com/office/drawing/2014/main" id="{1D481F56-21E3-1820-3298-FD69CDD27DF8}"/>
              </a:ext>
            </a:extLst>
          </p:cNvPr>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106786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151C-FAEA-F5FF-F9CD-77497B82B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37CDA-19AA-D824-63F4-15ABEA5DC5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7809EF-6048-A0AB-6F21-33040100D52A}"/>
              </a:ext>
            </a:extLst>
          </p:cNvPr>
          <p:cNvSpPr>
            <a:spLocks noGrp="1"/>
          </p:cNvSpPr>
          <p:nvPr>
            <p:ph type="body" idx="1"/>
          </p:nvPr>
        </p:nvSpPr>
        <p:spPr/>
        <p:txBody>
          <a:bodyPr/>
          <a:lstStyle/>
          <a:p>
            <a:r>
              <a:rPr lang="en-US" dirty="0"/>
              <a:t>Other similar options: elastic net/ridge regression. Lets you build a model that includes millions of covariates. </a:t>
            </a:r>
          </a:p>
        </p:txBody>
      </p:sp>
      <p:sp>
        <p:nvSpPr>
          <p:cNvPr id="4" name="Slide Number Placeholder 3">
            <a:extLst>
              <a:ext uri="{FF2B5EF4-FFF2-40B4-BE49-F238E27FC236}">
                <a16:creationId xmlns:a16="http://schemas.microsoft.com/office/drawing/2014/main" id="{060FC926-8B13-4C84-3992-4C6AE2C11276}"/>
              </a:ext>
            </a:extLst>
          </p:cNvPr>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821212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595D9-794D-6234-709F-8C3E5DE638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C9EAD3-0B19-BE17-E527-CC2FAC8AE7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D6DC1C-CB86-56E5-C0A7-0B8085FB6C9F}"/>
              </a:ext>
            </a:extLst>
          </p:cNvPr>
          <p:cNvSpPr>
            <a:spLocks noGrp="1"/>
          </p:cNvSpPr>
          <p:nvPr>
            <p:ph type="body" idx="1"/>
          </p:nvPr>
        </p:nvSpPr>
        <p:spPr/>
        <p:txBody>
          <a:bodyPr/>
          <a:lstStyle/>
          <a:p>
            <a:r>
              <a:rPr lang="en-US" dirty="0"/>
              <a:t>Email me for R or </a:t>
            </a:r>
            <a:r>
              <a:rPr lang="en-US" dirty="0" err="1"/>
              <a:t>stata</a:t>
            </a:r>
            <a:r>
              <a:rPr lang="en-US" dirty="0"/>
              <a:t> code – this is always changing. Main question here: what is the effect of a partner’s health shock on takeup of formal eldercare? But there are two possible channels: a health effect and a substitution effect</a:t>
            </a:r>
          </a:p>
        </p:txBody>
      </p:sp>
      <p:sp>
        <p:nvSpPr>
          <p:cNvPr id="4" name="Slide Number Placeholder 3">
            <a:extLst>
              <a:ext uri="{FF2B5EF4-FFF2-40B4-BE49-F238E27FC236}">
                <a16:creationId xmlns:a16="http://schemas.microsoft.com/office/drawing/2014/main" id="{9EE1B7E2-4588-CD81-9594-8E731B13537D}"/>
              </a:ext>
            </a:extLst>
          </p:cNvPr>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676770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EB656-203D-A923-3B8E-2B5C343B8B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206DCE-20F2-99AD-AC8E-162F0B6C46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B69EE1-E3B3-FC28-C681-1D8DDF9218EA}"/>
              </a:ext>
            </a:extLst>
          </p:cNvPr>
          <p:cNvSpPr>
            <a:spLocks noGrp="1"/>
          </p:cNvSpPr>
          <p:nvPr>
            <p:ph type="body" idx="1"/>
          </p:nvPr>
        </p:nvSpPr>
        <p:spPr/>
        <p:txBody>
          <a:bodyPr/>
          <a:lstStyle/>
          <a:p>
            <a:r>
              <a:rPr lang="en-US" dirty="0"/>
              <a:t>Email me for R or </a:t>
            </a:r>
            <a:r>
              <a:rPr lang="en-US" dirty="0" err="1"/>
              <a:t>stata</a:t>
            </a:r>
            <a:r>
              <a:rPr lang="en-US" dirty="0"/>
              <a:t> code – this is always changing. Main question here: what is the effect of a partner’s health shock on takeup of formal eldercare? But there are two possible channels: a health effect and a substitution effect</a:t>
            </a:r>
          </a:p>
        </p:txBody>
      </p:sp>
      <p:sp>
        <p:nvSpPr>
          <p:cNvPr id="4" name="Slide Number Placeholder 3">
            <a:extLst>
              <a:ext uri="{FF2B5EF4-FFF2-40B4-BE49-F238E27FC236}">
                <a16:creationId xmlns:a16="http://schemas.microsoft.com/office/drawing/2014/main" id="{FBA938C8-F9BD-649C-10A7-BA3E6CD1A2F3}"/>
              </a:ext>
            </a:extLst>
          </p:cNvPr>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498715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80B43-1962-C335-338E-D8046278B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1006BB-93B0-E237-D503-5BF90D9663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6B15E6-BD7E-291B-61AE-72B4B235ED59}"/>
              </a:ext>
            </a:extLst>
          </p:cNvPr>
          <p:cNvSpPr>
            <a:spLocks noGrp="1"/>
          </p:cNvSpPr>
          <p:nvPr>
            <p:ph type="body" idx="1"/>
          </p:nvPr>
        </p:nvSpPr>
        <p:spPr/>
        <p:txBody>
          <a:bodyPr/>
          <a:lstStyle/>
          <a:p>
            <a:r>
              <a:rPr lang="en-US" dirty="0"/>
              <a:t>Chronic conditions include ADRD, cancer (colorectal, lung, or prostate), chronic kidney disease, </a:t>
            </a:r>
            <a:r>
              <a:rPr lang="en-US" dirty="0" err="1"/>
              <a:t>COPD,hip</a:t>
            </a:r>
            <a:r>
              <a:rPr lang="en-US" dirty="0"/>
              <a:t> fractures, and strokes</a:t>
            </a:r>
            <a:endParaRPr lang="en-GB" dirty="0"/>
          </a:p>
        </p:txBody>
      </p:sp>
      <p:sp>
        <p:nvSpPr>
          <p:cNvPr id="4" name="Slide Number Placeholder 3">
            <a:extLst>
              <a:ext uri="{FF2B5EF4-FFF2-40B4-BE49-F238E27FC236}">
                <a16:creationId xmlns:a16="http://schemas.microsoft.com/office/drawing/2014/main" id="{92ADAB4F-5118-6EC0-E1D1-5E6C50284A0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6F85-577F-4A92-A47F-D540A2BCC821}"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44911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63421-5941-012F-ECEE-F860BE2E3A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DA5912-0978-8722-A4C5-A8B4A006C1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3BDBA-671C-7AC9-CD3B-ACA2A75B67BC}"/>
              </a:ext>
            </a:extLst>
          </p:cNvPr>
          <p:cNvSpPr>
            <a:spLocks noGrp="1"/>
          </p:cNvSpPr>
          <p:nvPr>
            <p:ph type="body" idx="1"/>
          </p:nvPr>
        </p:nvSpPr>
        <p:spPr/>
        <p:txBody>
          <a:bodyPr/>
          <a:lstStyle/>
          <a:p>
            <a:r>
              <a:rPr lang="en-US" dirty="0"/>
              <a:t>Email me for R or </a:t>
            </a:r>
            <a:r>
              <a:rPr lang="en-US" dirty="0" err="1"/>
              <a:t>stata</a:t>
            </a:r>
            <a:r>
              <a:rPr lang="en-US" dirty="0"/>
              <a:t> code – this is always changing. Main question here: what is the effect of a partner’s health shock on takeup of formal eldercare? But there are two possible channels: a health effect and a substitution effect</a:t>
            </a:r>
          </a:p>
        </p:txBody>
      </p:sp>
      <p:sp>
        <p:nvSpPr>
          <p:cNvPr id="4" name="Slide Number Placeholder 3">
            <a:extLst>
              <a:ext uri="{FF2B5EF4-FFF2-40B4-BE49-F238E27FC236}">
                <a16:creationId xmlns:a16="http://schemas.microsoft.com/office/drawing/2014/main" id="{FFB87864-ECD9-B656-87BE-B011FCBD53B3}"/>
              </a:ext>
            </a:extLst>
          </p:cNvPr>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21973236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A3851-F985-0996-97B4-DE8B86FFDC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EB667B-7FA7-19F9-C684-26B9788778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9E86FA-CBFB-EC02-CE84-6B45ECCB2E6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C11FF40-D39B-24CA-A933-E97507FB9E9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6F85-577F-4A92-A47F-D540A2BCC821}"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74433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F6CDD-E5B4-3B1C-6574-23DF8BECB4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721962-F038-4459-A1D7-19AC0324B1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26E46F-8236-4839-3349-5AF56CA1EA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F44609-9D62-B30B-C139-FEE8A2F250A9}"/>
              </a:ext>
            </a:extLst>
          </p:cNvPr>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2723526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reason to assume that other control regions might not be satisfactory (what do you think?)</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2051793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E4F52-58BE-5421-EC7E-787E3D69DD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5AD807-2C04-B69B-2448-CC0BFF1D30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A54C46-46AD-2A7F-630F-3514AB0C1602}"/>
              </a:ext>
            </a:extLst>
          </p:cNvPr>
          <p:cNvSpPr>
            <a:spLocks noGrp="1"/>
          </p:cNvSpPr>
          <p:nvPr>
            <p:ph type="body" idx="1"/>
          </p:nvPr>
        </p:nvSpPr>
        <p:spPr/>
        <p:txBody>
          <a:bodyPr/>
          <a:lstStyle/>
          <a:p>
            <a:r>
              <a:rPr lang="en-GB" dirty="0"/>
              <a:t>* So a hospitalization for fever can still happen at the same rates, but without a spouse, you’re more likely to go to a SNF</a:t>
            </a:r>
          </a:p>
          <a:p>
            <a:r>
              <a:rPr lang="en-GB" dirty="0"/>
              <a:t>* However, if your hospitalizations happen more often or for more complex reasons, your predicted probability of SNF discharge would go up in LASSO model (health effects)</a:t>
            </a:r>
          </a:p>
        </p:txBody>
      </p:sp>
      <p:sp>
        <p:nvSpPr>
          <p:cNvPr id="4" name="Slide Number Placeholder 3">
            <a:extLst>
              <a:ext uri="{FF2B5EF4-FFF2-40B4-BE49-F238E27FC236}">
                <a16:creationId xmlns:a16="http://schemas.microsoft.com/office/drawing/2014/main" id="{AECFC63B-F59A-D0AE-A3D3-39291E5CB8E5}"/>
              </a:ext>
            </a:extLst>
          </p:cNvPr>
          <p:cNvSpPr>
            <a:spLocks noGrp="1"/>
          </p:cNvSpPr>
          <p:nvPr>
            <p:ph type="sldNum" sz="quarter" idx="10"/>
          </p:nvPr>
        </p:nvSpPr>
        <p:spPr/>
        <p:txBody>
          <a:bodyPr/>
          <a:lstStyle/>
          <a:p>
            <a:fld id="{49436F85-577F-4A92-A47F-D540A2BCC821}" type="slidenum">
              <a:rPr lang="en-GB" smtClean="0"/>
              <a:t>42</a:t>
            </a:fld>
            <a:endParaRPr lang="en-GB" dirty="0"/>
          </a:p>
        </p:txBody>
      </p:sp>
    </p:spTree>
    <p:extLst>
      <p:ext uri="{BB962C8B-B14F-4D97-AF65-F5344CB8AC3E}">
        <p14:creationId xmlns:p14="http://schemas.microsoft.com/office/powerpoint/2010/main" val="26702513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E97BD-7966-1EA2-A36C-F75367B61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6059A9-4153-9F5F-561C-330944FD3B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5E4B45-41CE-8C31-5397-6E97DB25BB3B}"/>
              </a:ext>
            </a:extLst>
          </p:cNvPr>
          <p:cNvSpPr>
            <a:spLocks noGrp="1"/>
          </p:cNvSpPr>
          <p:nvPr>
            <p:ph type="body" idx="1"/>
          </p:nvPr>
        </p:nvSpPr>
        <p:spPr/>
        <p:txBody>
          <a:bodyPr/>
          <a:lstStyle/>
          <a:p>
            <a:r>
              <a:rPr lang="en-GB" dirty="0"/>
              <a:t>What do you see here? </a:t>
            </a:r>
          </a:p>
        </p:txBody>
      </p:sp>
      <p:sp>
        <p:nvSpPr>
          <p:cNvPr id="4" name="Slide Number Placeholder 3">
            <a:extLst>
              <a:ext uri="{FF2B5EF4-FFF2-40B4-BE49-F238E27FC236}">
                <a16:creationId xmlns:a16="http://schemas.microsoft.com/office/drawing/2014/main" id="{3B283DE9-8697-C848-176C-4CC7F2D3E895}"/>
              </a:ext>
            </a:extLst>
          </p:cNvPr>
          <p:cNvSpPr>
            <a:spLocks noGrp="1"/>
          </p:cNvSpPr>
          <p:nvPr>
            <p:ph type="sldNum" sz="quarter" idx="10"/>
          </p:nvPr>
        </p:nvSpPr>
        <p:spPr/>
        <p:txBody>
          <a:bodyPr/>
          <a:lstStyle/>
          <a:p>
            <a:fld id="{49436F85-577F-4A92-A47F-D540A2BCC821}" type="slidenum">
              <a:rPr lang="en-GB" smtClean="0"/>
              <a:t>43</a:t>
            </a:fld>
            <a:endParaRPr lang="en-GB" dirty="0"/>
          </a:p>
        </p:txBody>
      </p:sp>
    </p:spTree>
    <p:extLst>
      <p:ext uri="{BB962C8B-B14F-4D97-AF65-F5344CB8AC3E}">
        <p14:creationId xmlns:p14="http://schemas.microsoft.com/office/powerpoint/2010/main" val="2367477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CAC6B-87C4-BF28-466D-E9A805B3EC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7569F1-B24B-F65B-8514-6E868B2011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F65ADD-B58E-E8E8-6EAE-E33639B8E1BC}"/>
              </a:ext>
            </a:extLst>
          </p:cNvPr>
          <p:cNvSpPr>
            <a:spLocks noGrp="1"/>
          </p:cNvSpPr>
          <p:nvPr>
            <p:ph type="body" idx="1"/>
          </p:nvPr>
        </p:nvSpPr>
        <p:spPr/>
        <p:txBody>
          <a:bodyPr/>
          <a:lstStyle/>
          <a:p>
            <a:r>
              <a:rPr lang="en-GB" dirty="0"/>
              <a:t>Roughly 28% health effects, majority (72%) substitution! </a:t>
            </a:r>
          </a:p>
        </p:txBody>
      </p:sp>
      <p:sp>
        <p:nvSpPr>
          <p:cNvPr id="4" name="Slide Number Placeholder 3">
            <a:extLst>
              <a:ext uri="{FF2B5EF4-FFF2-40B4-BE49-F238E27FC236}">
                <a16:creationId xmlns:a16="http://schemas.microsoft.com/office/drawing/2014/main" id="{DF933843-89B4-3E1C-D31D-ED29F2849DC5}"/>
              </a:ext>
            </a:extLst>
          </p:cNvPr>
          <p:cNvSpPr>
            <a:spLocks noGrp="1"/>
          </p:cNvSpPr>
          <p:nvPr>
            <p:ph type="sldNum" sz="quarter" idx="10"/>
          </p:nvPr>
        </p:nvSpPr>
        <p:spPr/>
        <p:txBody>
          <a:bodyPr/>
          <a:lstStyle/>
          <a:p>
            <a:fld id="{49436F85-577F-4A92-A47F-D540A2BCC821}" type="slidenum">
              <a:rPr lang="en-GB" smtClean="0"/>
              <a:t>44</a:t>
            </a:fld>
            <a:endParaRPr lang="en-GB" dirty="0"/>
          </a:p>
        </p:txBody>
      </p:sp>
    </p:spTree>
    <p:extLst>
      <p:ext uri="{BB962C8B-B14F-4D97-AF65-F5344CB8AC3E}">
        <p14:creationId xmlns:p14="http://schemas.microsoft.com/office/powerpoint/2010/main" val="4289883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A35A6-8E64-15B8-805B-00F95D7A17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DEDC5F-65D5-E8C9-96DD-BB40347A0F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B4EFD2-C60A-FB54-FFBB-E75C54FC3977}"/>
              </a:ext>
            </a:extLst>
          </p:cNvPr>
          <p:cNvSpPr>
            <a:spLocks noGrp="1"/>
          </p:cNvSpPr>
          <p:nvPr>
            <p:ph type="body" idx="1"/>
          </p:nvPr>
        </p:nvSpPr>
        <p:spPr/>
        <p:txBody>
          <a:bodyPr/>
          <a:lstStyle/>
          <a:p>
            <a:r>
              <a:rPr lang="en-US" dirty="0"/>
              <a:t>Cut-points – rules for how to bin data in order to assign prediction (e.g., if we’re predicting expenses, at what age do expenses go down (2?) and then up again (50?). Once we’ve done that cut, what’s the next best way to cut – by sex (older men versus older women)? And so on.)</a:t>
            </a:r>
          </a:p>
        </p:txBody>
      </p:sp>
      <p:sp>
        <p:nvSpPr>
          <p:cNvPr id="4" name="Slide Number Placeholder 3">
            <a:extLst>
              <a:ext uri="{FF2B5EF4-FFF2-40B4-BE49-F238E27FC236}">
                <a16:creationId xmlns:a16="http://schemas.microsoft.com/office/drawing/2014/main" id="{0DEEA272-8CA3-8260-5775-3D022DAC9A25}"/>
              </a:ext>
            </a:extLst>
          </p:cNvPr>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29237521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FAE84-E698-DAF6-513F-B8E7241633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19D0A4-CFC5-7CD9-6AED-C90821627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2EB6AE-9218-B89C-4EDA-53C386DAE5C4}"/>
              </a:ext>
            </a:extLst>
          </p:cNvPr>
          <p:cNvSpPr>
            <a:spLocks noGrp="1"/>
          </p:cNvSpPr>
          <p:nvPr>
            <p:ph type="body" idx="1"/>
          </p:nvPr>
        </p:nvSpPr>
        <p:spPr/>
        <p:txBody>
          <a:bodyPr/>
          <a:lstStyle/>
          <a:p>
            <a:r>
              <a:rPr lang="en-US" dirty="0"/>
              <a:t>Neurons are similar to trees</a:t>
            </a:r>
          </a:p>
        </p:txBody>
      </p:sp>
      <p:sp>
        <p:nvSpPr>
          <p:cNvPr id="4" name="Slide Number Placeholder 3">
            <a:extLst>
              <a:ext uri="{FF2B5EF4-FFF2-40B4-BE49-F238E27FC236}">
                <a16:creationId xmlns:a16="http://schemas.microsoft.com/office/drawing/2014/main" id="{2B5EFD30-DA41-43ED-06DB-54D40BB16A67}"/>
              </a:ext>
            </a:extLst>
          </p:cNvPr>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5048315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5C794-1B55-3E55-F31C-C11FDD748B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B59799-C235-E392-E53F-5FCB3FBE46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141079-C942-391F-D286-BE4435FA1F10}"/>
              </a:ext>
            </a:extLst>
          </p:cNvPr>
          <p:cNvSpPr>
            <a:spLocks noGrp="1"/>
          </p:cNvSpPr>
          <p:nvPr>
            <p:ph type="body" idx="1"/>
          </p:nvPr>
        </p:nvSpPr>
        <p:spPr/>
        <p:txBody>
          <a:bodyPr/>
          <a:lstStyle/>
          <a:p>
            <a:r>
              <a:rPr lang="en-US" dirty="0"/>
              <a:t>Neurons are similar to trees</a:t>
            </a:r>
          </a:p>
        </p:txBody>
      </p:sp>
      <p:sp>
        <p:nvSpPr>
          <p:cNvPr id="4" name="Slide Number Placeholder 3">
            <a:extLst>
              <a:ext uri="{FF2B5EF4-FFF2-40B4-BE49-F238E27FC236}">
                <a16:creationId xmlns:a16="http://schemas.microsoft.com/office/drawing/2014/main" id="{601C8951-8F36-16A2-D1DE-867B331E2AF4}"/>
              </a:ext>
            </a:extLst>
          </p:cNvPr>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14708608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21562-D791-6E61-7BC9-4A74677625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AEA7AB-1EA1-51DA-3F01-7D08615736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B7CDE7-90DA-7F9D-4B42-84C12796C6C4}"/>
              </a:ext>
            </a:extLst>
          </p:cNvPr>
          <p:cNvSpPr>
            <a:spLocks noGrp="1"/>
          </p:cNvSpPr>
          <p:nvPr>
            <p:ph type="body" idx="1"/>
          </p:nvPr>
        </p:nvSpPr>
        <p:spPr/>
        <p:txBody>
          <a:bodyPr/>
          <a:lstStyle/>
          <a:p>
            <a:r>
              <a:rPr lang="en-US" dirty="0"/>
              <a:t>What’s the structure here? </a:t>
            </a:r>
          </a:p>
        </p:txBody>
      </p:sp>
      <p:sp>
        <p:nvSpPr>
          <p:cNvPr id="4" name="Slide Number Placeholder 3">
            <a:extLst>
              <a:ext uri="{FF2B5EF4-FFF2-40B4-BE49-F238E27FC236}">
                <a16:creationId xmlns:a16="http://schemas.microsoft.com/office/drawing/2014/main" id="{2E25967D-72DA-76E8-D5C2-0F108052F1BB}"/>
              </a:ext>
            </a:extLst>
          </p:cNvPr>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2256710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89E2E-262B-60CD-6627-DBF020CFE0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6851D4-3831-63AA-9D09-2B288DF639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63B21E-6F1A-00AD-7745-13FB8E575B84}"/>
              </a:ext>
            </a:extLst>
          </p:cNvPr>
          <p:cNvSpPr>
            <a:spLocks noGrp="1"/>
          </p:cNvSpPr>
          <p:nvPr>
            <p:ph type="body" idx="1"/>
          </p:nvPr>
        </p:nvSpPr>
        <p:spPr/>
        <p:txBody>
          <a:bodyPr/>
          <a:lstStyle/>
          <a:p>
            <a:r>
              <a:rPr lang="en-US" dirty="0"/>
              <a:t>Example: in BC, there’s this early-learning development instrument. </a:t>
            </a:r>
          </a:p>
        </p:txBody>
      </p:sp>
      <p:sp>
        <p:nvSpPr>
          <p:cNvPr id="4" name="Slide Number Placeholder 3">
            <a:extLst>
              <a:ext uri="{FF2B5EF4-FFF2-40B4-BE49-F238E27FC236}">
                <a16:creationId xmlns:a16="http://schemas.microsoft.com/office/drawing/2014/main" id="{2B909364-E7E1-3862-45F2-8B86A1EF386E}"/>
              </a:ext>
            </a:extLst>
          </p:cNvPr>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4074458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D2AA9-0C12-3A0A-2EA0-1B0A2E9828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2B52EB-A07E-8DF3-A30D-22334CC705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E03D5B-44EB-E3F1-739D-AC746AFDB9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I only have one “big picture” slide here to wrap up. Note that the Appendix has more detail on other methods (quantile regression, nonparametric regression) if you’re curious.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 Talk about course evals if you have time.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99DB174-8839-3BE6-2316-583BBAF43D13}"/>
              </a:ext>
            </a:extLst>
          </p:cNvPr>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41242736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E2AC6-D98B-E1DF-9C16-C8DC4D0A63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01CFF-6407-66B5-0957-0E5414E6D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462592-169B-FFF0-C3C7-801BE8A9991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I only have one “big picture” slide here to wrap up. Note that the Appendix has more detail on other methods (quantile regression, nonparametric regression) if you’re curious.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 Talk about course evals if you have time. </a:t>
            </a:r>
            <a:endParaRPr lang="en-US" dirty="0"/>
          </a:p>
        </p:txBody>
      </p:sp>
      <p:sp>
        <p:nvSpPr>
          <p:cNvPr id="4" name="Slide Number Placeholder 3">
            <a:extLst>
              <a:ext uri="{FF2B5EF4-FFF2-40B4-BE49-F238E27FC236}">
                <a16:creationId xmlns:a16="http://schemas.microsoft.com/office/drawing/2014/main" id="{C432BB8C-E290-02D6-D65A-CCCF8F251F09}"/>
              </a:ext>
            </a:extLst>
          </p:cNvPr>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2306193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matching on any covariates and on pre-trends (so that the parallel trends assumption is satisfied). If the weighted average were just one unit, it would be simple DID. What would it have to be for synthetic control to mimic generalized DID? </a:t>
            </a:r>
          </a:p>
          <a:p>
            <a:r>
              <a:rPr lang="en-US" dirty="0"/>
              <a:t>Note also: the method is different from matching because we are trying to </a:t>
            </a:r>
            <a:r>
              <a:rPr lang="en-US" i="1" dirty="0"/>
              <a:t>close </a:t>
            </a:r>
            <a:r>
              <a:rPr lang="en-US" i="0" dirty="0"/>
              <a:t>gaps, not account for propensity of treatment! Explicitly more involved than matching</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21609606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new study claimed to find “clear evidence” for the serotonin hypothesis of depression (</a:t>
            </a:r>
            <a:r>
              <a:rPr lang="en-CA" b="0" i="0" dirty="0">
                <a:solidFill>
                  <a:srgbClr val="4D5156"/>
                </a:solidFill>
                <a:effectLst/>
                <a:latin typeface="Roboto" panose="02000000000000000000" pitchFamily="2" charset="0"/>
              </a:rPr>
              <a:t>deficit in brain serotonin causes depression)</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5343265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Small sample size, simple regression (is this causal? Could be because it’s an RCT! But other issues abound)</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28804293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Average indicates the treatment effect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11003385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It’s all outliers!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3076203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what could be done instead? Measure effects across </a:t>
            </a:r>
            <a:r>
              <a:rPr lang="en-CA"/>
              <a:t>the distribution !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37082554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Couldn’t find a good figure for CA but is similar</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41045267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Econometrically, we may be concerned that our estimates are biased if we aren’t correcting for the distributions. Policy wise, we may care a lot more about nudging the median spender than the mean, or about super-utilizers, or disparities in the bottom quintile of income, etc.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30375420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1, 3, and 4 are very similar. We won’t spend a lot of time on (2) today (example: want to assign people into risk categories and estimate separately based on risk; this is a two-step model like a hurdle model). (1) you have to specify a target quantile and run T regressions; (3) and (4) come from a single estimation</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4811567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targets the conditional mean by setting beta to minimize the average deviations from the regression line (sum of squared errors). Note graph shows homogenous impact across a distribution (e.g., effect of education on wages, across distribution of wages) (treated is solid, control counterfactual is dashed)</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38837692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effect differs across distribution? So effect of education on income is  greatest for those already at </a:t>
            </a:r>
            <a:r>
              <a:rPr lang="en-US" dirty="0" err="1"/>
              <a:t>th</a:t>
            </a:r>
            <a:r>
              <a:rPr lang="en-US" dirty="0"/>
              <a:t> </a:t>
            </a:r>
            <a:r>
              <a:rPr lang="en-US" dirty="0" err="1"/>
              <a:t>etop</a:t>
            </a:r>
            <a:r>
              <a:rPr lang="en-US" dirty="0"/>
              <a:t> of the distribution.</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818158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9970835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Quantile: splits the distribution into the bottom tau% and the remainder of the distribution. Quantiles and percentiles are codefined; the median, for example, is the 50</a:t>
            </a:r>
            <a:r>
              <a:rPr lang="en-US" baseline="30000" dirty="0"/>
              <a:t>th</a:t>
            </a:r>
            <a:r>
              <a:rPr lang="en-US" dirty="0"/>
              <a:t> percentile. So targeting a quantile lets you target any point in a distribution (or, multiple points)</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16313108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LAD = least absolute deviation. How is this different than the traditional OLS? Median regression is actually older than OLS! (</a:t>
            </a:r>
            <a:r>
              <a:rPr lang="en-US" dirty="0" err="1"/>
              <a:t>Boscovitch</a:t>
            </a:r>
            <a:r>
              <a:rPr lang="en-US" dirty="0"/>
              <a:t> 1760; OLS in 1789 by Laplace)</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7634508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 the brackets is called the “check function” that sorts observations into above/below a sample quantile. </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6527811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this interpretation requires a rank invariance condition (e.g., if you give everyone treatment, the ordering of individuals will stay the same).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5206151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paper in </a:t>
            </a:r>
            <a:r>
              <a:rPr lang="en-US" dirty="0" err="1"/>
              <a:t>Github</a:t>
            </a:r>
            <a:r>
              <a:rPr lang="en-US" dirty="0"/>
              <a:t> repo. Why are the quantile effects important here?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18080822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mean effects are very noisy. </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15742530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mean effects are very noisy.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4194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did they pick these quantiles? Should we be concerned about this?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6357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here there are lots of outcomes, but no quantiles – why not?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1167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be one reason why there’s no real quantile regression for outstanding </a:t>
            </a:r>
            <a:r>
              <a:rPr lang="en-US" dirty="0" err="1"/>
              <a:t>bils</a:t>
            </a:r>
            <a:r>
              <a:rPr lang="en-US" dirty="0"/>
              <a:t> – they go away!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1069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85786-1CA5-1770-D6BB-3A8B51356C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AD0A09-DAF0-D53B-0C20-A13B5F5F9B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E9822C-40E2-E2D6-149D-777715395E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E4EAEB-08E5-4626-9C89-D6C378EFC9F9}"/>
              </a:ext>
            </a:extLst>
          </p:cNvPr>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18097735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65BA6-9954-E607-5C28-ED50F69682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605A4A-FD5A-DB22-3E9A-2289AFEE96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DDAF32-F85E-8D6F-91E9-9EC924D3AA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4F95F9-CBB1-4E92-BFC3-D0E1028A95F4}"/>
              </a:ext>
            </a:extLst>
          </p:cNvPr>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17254297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t>
            </a:r>
            <a:r>
              <a:rPr lang="en-US" b="0" i="0" dirty="0">
                <a:solidFill>
                  <a:srgbClr val="002A5C"/>
                </a:solidFill>
                <a:effectLst/>
                <a:latin typeface="Graphik @FontFace"/>
              </a:rPr>
              <a:t>Zahra </a:t>
            </a:r>
            <a:r>
              <a:rPr lang="en-US" b="0" i="0" dirty="0" err="1">
                <a:solidFill>
                  <a:srgbClr val="002A5C"/>
                </a:solidFill>
                <a:effectLst/>
                <a:latin typeface="Graphik @FontFace"/>
              </a:rPr>
              <a:t>Shakeri</a:t>
            </a:r>
            <a:r>
              <a:rPr lang="en-US" b="0" i="0" dirty="0">
                <a:solidFill>
                  <a:srgbClr val="002A5C"/>
                </a:solidFill>
                <a:effectLst/>
                <a:latin typeface="Graphik @FontFace"/>
              </a:rPr>
              <a:t> is developing machine learning and data visualization courses for IHPME; I highly recommend looking into these and / or reaching out to her if you are interested in some of these methods.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31850860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functional form with no restrictions on what f() looks like (i.e., not linear). I did add some notes on nonparametric regression to the </a:t>
            </a:r>
            <a:r>
              <a:rPr lang="en-US" dirty="0" err="1"/>
              <a:t>Github</a:t>
            </a:r>
            <a:r>
              <a:rPr lang="en-US" dirty="0"/>
              <a:t>, but there are whole textbooks you can use. </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32387352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lots of choices for nonparametric regression! Could be its own course. On (1) note that this is the bias-variance tradeoff; (2) is the choice of kernel; and (3) is the curse of dimensionality</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7606525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focal point varies across bins. </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9647666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functional form with no restrictions on what f() looks like (i.e., not linear)</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10445573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isn’t much difference between CDE and nonparametric regression – we are looking either for prediction of y given x (moments) or functional form F(x), but those are obviously intertwined. The difference is that there are additional </a:t>
            </a:r>
            <a:r>
              <a:rPr lang="en-US" b="1" dirty="0"/>
              <a:t>methods </a:t>
            </a:r>
            <a:r>
              <a:rPr lang="en-US" b="0" dirty="0"/>
              <a:t>in this literature that are useful.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15065197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7171663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Cut-points – rules for how to bin data in order to assign prediction (e.g., if we’re predicting expenses, at what age do expenses go down (2?) and then up again (50?). Once we’ve done that cut, what’s the next best way to cut – by sex (older men versus older women)? And so on.)</a:t>
            </a:r>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20406118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Neurons are similar to trees</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817311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8D3E8-1060-2D25-5F45-3D3ED082CC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968F32-79E3-072F-3413-3DF2D7119C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7603CA-9B93-A727-8ABA-5A11C6EF1947}"/>
              </a:ext>
            </a:extLst>
          </p:cNvPr>
          <p:cNvSpPr>
            <a:spLocks noGrp="1"/>
          </p:cNvSpPr>
          <p:nvPr>
            <p:ph type="body" idx="1"/>
          </p:nvPr>
        </p:nvSpPr>
        <p:spPr/>
        <p:txBody>
          <a:bodyPr/>
          <a:lstStyle/>
          <a:p>
            <a:r>
              <a:rPr lang="en-US" dirty="0"/>
              <a:t>We want to go from this to this. How? </a:t>
            </a:r>
          </a:p>
        </p:txBody>
      </p:sp>
      <p:sp>
        <p:nvSpPr>
          <p:cNvPr id="4" name="Slide Number Placeholder 3">
            <a:extLst>
              <a:ext uri="{FF2B5EF4-FFF2-40B4-BE49-F238E27FC236}">
                <a16:creationId xmlns:a16="http://schemas.microsoft.com/office/drawing/2014/main" id="{20CFB2C2-B045-77F4-9AAD-64D0BDCBB7E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43983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Lots of ways to estimate distributional effects!</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2083499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our question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147307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12/1/2025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F81CE-CD0F-6D9C-7D71-BA9A4BB82F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0FBE1A-C922-3E7A-0B6E-8B5254EE2B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CCFC58-C533-7766-08AA-9ED9168AB297}"/>
              </a:ext>
            </a:extLst>
          </p:cNvPr>
          <p:cNvSpPr>
            <a:spLocks noGrp="1"/>
          </p:cNvSpPr>
          <p:nvPr>
            <p:ph type="dt" sz="half" idx="10"/>
          </p:nvPr>
        </p:nvSpPr>
        <p:spPr/>
        <p:txBody>
          <a:bodyPr/>
          <a:lstStyle/>
          <a:p>
            <a:fld id="{F4BE1A62-EAA8-4F7F-A3C3-C1AE5D22EF19}" type="datetimeFigureOut">
              <a:rPr lang="en-US" smtClean="0"/>
              <a:t>12/1/2025</a:t>
            </a:fld>
            <a:endParaRPr lang="en-US"/>
          </a:p>
        </p:txBody>
      </p:sp>
      <p:sp>
        <p:nvSpPr>
          <p:cNvPr id="5" name="Footer Placeholder 4">
            <a:extLst>
              <a:ext uri="{FF2B5EF4-FFF2-40B4-BE49-F238E27FC236}">
                <a16:creationId xmlns:a16="http://schemas.microsoft.com/office/drawing/2014/main" id="{9463DF66-B136-6965-8E1F-2869537C3A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98810-FD93-87D7-E9DA-EE2E2162A832}"/>
              </a:ext>
            </a:extLst>
          </p:cNvPr>
          <p:cNvSpPr>
            <a:spLocks noGrp="1"/>
          </p:cNvSpPr>
          <p:nvPr>
            <p:ph type="sldNum" sz="quarter" idx="12"/>
          </p:nvPr>
        </p:nvSpPr>
        <p:spPr/>
        <p:txBody>
          <a:bodyPr/>
          <a:lstStyle/>
          <a:p>
            <a:fld id="{E8275284-7144-4703-9CDB-22B9D3867039}" type="slidenum">
              <a:rPr lang="en-US" smtClean="0"/>
              <a:t>‹#›</a:t>
            </a:fld>
            <a:endParaRPr lang="en-US"/>
          </a:p>
        </p:txBody>
      </p:sp>
    </p:spTree>
    <p:extLst>
      <p:ext uri="{BB962C8B-B14F-4D97-AF65-F5344CB8AC3E}">
        <p14:creationId xmlns:p14="http://schemas.microsoft.com/office/powerpoint/2010/main" val="3111110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EACF-0CC1-8F49-FE33-B97F72CF02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AEC7B1-6189-E2AE-E150-7E259C14B616}"/>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ECA8125-6FC4-0880-63B1-B44B8232436A}"/>
              </a:ext>
            </a:extLst>
          </p:cNvPr>
          <p:cNvSpPr>
            <a:spLocks noGrp="1"/>
          </p:cNvSpPr>
          <p:nvPr>
            <p:ph type="dt" sz="half" idx="10"/>
          </p:nvPr>
        </p:nvSpPr>
        <p:spPr/>
        <p:txBody>
          <a:bodyPr/>
          <a:lstStyle/>
          <a:p>
            <a:fld id="{F4BE1A62-EAA8-4F7F-A3C3-C1AE5D22EF19}" type="datetimeFigureOut">
              <a:rPr lang="en-US" smtClean="0"/>
              <a:t>12/1/2025</a:t>
            </a:fld>
            <a:endParaRPr lang="en-US"/>
          </a:p>
        </p:txBody>
      </p:sp>
      <p:sp>
        <p:nvSpPr>
          <p:cNvPr id="5" name="Footer Placeholder 4">
            <a:extLst>
              <a:ext uri="{FF2B5EF4-FFF2-40B4-BE49-F238E27FC236}">
                <a16:creationId xmlns:a16="http://schemas.microsoft.com/office/drawing/2014/main" id="{48E22B8C-B3F1-FAAF-ACF6-6B399C120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737F7-FF60-9C88-F57B-53ED020D8F6D}"/>
              </a:ext>
            </a:extLst>
          </p:cNvPr>
          <p:cNvSpPr>
            <a:spLocks noGrp="1"/>
          </p:cNvSpPr>
          <p:nvPr>
            <p:ph type="sldNum" sz="quarter" idx="12"/>
          </p:nvPr>
        </p:nvSpPr>
        <p:spPr/>
        <p:txBody>
          <a:bodyPr/>
          <a:lstStyle/>
          <a:p>
            <a:fld id="{E8275284-7144-4703-9CDB-22B9D3867039}" type="slidenum">
              <a:rPr lang="en-US" smtClean="0"/>
              <a:t>‹#›</a:t>
            </a:fld>
            <a:endParaRPr lang="en-US"/>
          </a:p>
        </p:txBody>
      </p:sp>
    </p:spTree>
    <p:extLst>
      <p:ext uri="{BB962C8B-B14F-4D97-AF65-F5344CB8AC3E}">
        <p14:creationId xmlns:p14="http://schemas.microsoft.com/office/powerpoint/2010/main" val="2489662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420DF-E124-7DE5-1879-2D1F4FE1A8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C4D6A0-F1A5-6BB4-037B-B6BF1695CC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14DCE4-35B6-F6B2-2C78-2FDDA2C8272C}"/>
              </a:ext>
            </a:extLst>
          </p:cNvPr>
          <p:cNvSpPr>
            <a:spLocks noGrp="1"/>
          </p:cNvSpPr>
          <p:nvPr>
            <p:ph type="dt" sz="half" idx="10"/>
          </p:nvPr>
        </p:nvSpPr>
        <p:spPr/>
        <p:txBody>
          <a:bodyPr/>
          <a:lstStyle/>
          <a:p>
            <a:fld id="{F4BE1A62-EAA8-4F7F-A3C3-C1AE5D22EF19}" type="datetimeFigureOut">
              <a:rPr lang="en-US" smtClean="0"/>
              <a:t>12/1/2025</a:t>
            </a:fld>
            <a:endParaRPr lang="en-US"/>
          </a:p>
        </p:txBody>
      </p:sp>
      <p:sp>
        <p:nvSpPr>
          <p:cNvPr id="5" name="Footer Placeholder 4">
            <a:extLst>
              <a:ext uri="{FF2B5EF4-FFF2-40B4-BE49-F238E27FC236}">
                <a16:creationId xmlns:a16="http://schemas.microsoft.com/office/drawing/2014/main" id="{786C4F90-8148-8C00-E4E6-57B7E66C8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0522C-2F52-E6A8-1066-56ECFBAFB46C}"/>
              </a:ext>
            </a:extLst>
          </p:cNvPr>
          <p:cNvSpPr>
            <a:spLocks noGrp="1"/>
          </p:cNvSpPr>
          <p:nvPr>
            <p:ph type="sldNum" sz="quarter" idx="12"/>
          </p:nvPr>
        </p:nvSpPr>
        <p:spPr/>
        <p:txBody>
          <a:bodyPr/>
          <a:lstStyle/>
          <a:p>
            <a:fld id="{E8275284-7144-4703-9CDB-22B9D3867039}" type="slidenum">
              <a:rPr lang="en-US" smtClean="0"/>
              <a:t>‹#›</a:t>
            </a:fld>
            <a:endParaRPr lang="en-US"/>
          </a:p>
        </p:txBody>
      </p:sp>
    </p:spTree>
    <p:extLst>
      <p:ext uri="{BB962C8B-B14F-4D97-AF65-F5344CB8AC3E}">
        <p14:creationId xmlns:p14="http://schemas.microsoft.com/office/powerpoint/2010/main" val="3153676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89667-7417-509C-9279-09619B8B2C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DC6A8B-03AC-B73C-B8BC-6C84D35B28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DA9032-C62A-98F8-4DB6-DB73EE8803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88336D-6D98-B4D3-3968-BC3167B63FC9}"/>
              </a:ext>
            </a:extLst>
          </p:cNvPr>
          <p:cNvSpPr>
            <a:spLocks noGrp="1"/>
          </p:cNvSpPr>
          <p:nvPr>
            <p:ph type="dt" sz="half" idx="10"/>
          </p:nvPr>
        </p:nvSpPr>
        <p:spPr/>
        <p:txBody>
          <a:bodyPr/>
          <a:lstStyle/>
          <a:p>
            <a:fld id="{F4BE1A62-EAA8-4F7F-A3C3-C1AE5D22EF19}" type="datetimeFigureOut">
              <a:rPr lang="en-US" smtClean="0"/>
              <a:t>12/1/2025</a:t>
            </a:fld>
            <a:endParaRPr lang="en-US"/>
          </a:p>
        </p:txBody>
      </p:sp>
      <p:sp>
        <p:nvSpPr>
          <p:cNvPr id="6" name="Footer Placeholder 5">
            <a:extLst>
              <a:ext uri="{FF2B5EF4-FFF2-40B4-BE49-F238E27FC236}">
                <a16:creationId xmlns:a16="http://schemas.microsoft.com/office/drawing/2014/main" id="{16B999A3-0BE5-401B-B66B-ED81F7DE5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AF8FA1-373B-4E46-FCEC-596C374A6D04}"/>
              </a:ext>
            </a:extLst>
          </p:cNvPr>
          <p:cNvSpPr>
            <a:spLocks noGrp="1"/>
          </p:cNvSpPr>
          <p:nvPr>
            <p:ph type="sldNum" sz="quarter" idx="12"/>
          </p:nvPr>
        </p:nvSpPr>
        <p:spPr/>
        <p:txBody>
          <a:bodyPr/>
          <a:lstStyle/>
          <a:p>
            <a:fld id="{E8275284-7144-4703-9CDB-22B9D3867039}" type="slidenum">
              <a:rPr lang="en-US" smtClean="0"/>
              <a:t>‹#›</a:t>
            </a:fld>
            <a:endParaRPr lang="en-US"/>
          </a:p>
        </p:txBody>
      </p:sp>
    </p:spTree>
    <p:extLst>
      <p:ext uri="{BB962C8B-B14F-4D97-AF65-F5344CB8AC3E}">
        <p14:creationId xmlns:p14="http://schemas.microsoft.com/office/powerpoint/2010/main" val="1671626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94033-4007-E786-752C-0BB88F5126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830782-C6E2-D646-DF40-E3F66CF269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07E572-BAAF-E329-97B0-87D55B107C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923190-EC54-510B-5769-E9DABBFC7B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9FBAD2-4C45-C5D7-B61B-4E4EC1E19A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67D1A5-2A8C-A003-653A-9B0B1F1A5666}"/>
              </a:ext>
            </a:extLst>
          </p:cNvPr>
          <p:cNvSpPr>
            <a:spLocks noGrp="1"/>
          </p:cNvSpPr>
          <p:nvPr>
            <p:ph type="dt" sz="half" idx="10"/>
          </p:nvPr>
        </p:nvSpPr>
        <p:spPr/>
        <p:txBody>
          <a:bodyPr/>
          <a:lstStyle/>
          <a:p>
            <a:fld id="{F4BE1A62-EAA8-4F7F-A3C3-C1AE5D22EF19}" type="datetimeFigureOut">
              <a:rPr lang="en-US" smtClean="0"/>
              <a:t>12/1/2025</a:t>
            </a:fld>
            <a:endParaRPr lang="en-US"/>
          </a:p>
        </p:txBody>
      </p:sp>
      <p:sp>
        <p:nvSpPr>
          <p:cNvPr id="8" name="Footer Placeholder 7">
            <a:extLst>
              <a:ext uri="{FF2B5EF4-FFF2-40B4-BE49-F238E27FC236}">
                <a16:creationId xmlns:a16="http://schemas.microsoft.com/office/drawing/2014/main" id="{51E4E7DE-56F2-6D51-32B4-3B0D3CB82A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77224E-CAFC-1E60-115E-5B4F6563E01C}"/>
              </a:ext>
            </a:extLst>
          </p:cNvPr>
          <p:cNvSpPr>
            <a:spLocks noGrp="1"/>
          </p:cNvSpPr>
          <p:nvPr>
            <p:ph type="sldNum" sz="quarter" idx="12"/>
          </p:nvPr>
        </p:nvSpPr>
        <p:spPr/>
        <p:txBody>
          <a:bodyPr/>
          <a:lstStyle/>
          <a:p>
            <a:fld id="{E8275284-7144-4703-9CDB-22B9D3867039}" type="slidenum">
              <a:rPr lang="en-US" smtClean="0"/>
              <a:t>‹#›</a:t>
            </a:fld>
            <a:endParaRPr lang="en-US"/>
          </a:p>
        </p:txBody>
      </p:sp>
    </p:spTree>
    <p:extLst>
      <p:ext uri="{BB962C8B-B14F-4D97-AF65-F5344CB8AC3E}">
        <p14:creationId xmlns:p14="http://schemas.microsoft.com/office/powerpoint/2010/main" val="4213842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8EBAF-89B8-F198-6840-9B43B87AC4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60BCEE-E19C-E5BA-C74F-8DFDDAB9069C}"/>
              </a:ext>
            </a:extLst>
          </p:cNvPr>
          <p:cNvSpPr>
            <a:spLocks noGrp="1"/>
          </p:cNvSpPr>
          <p:nvPr>
            <p:ph type="dt" sz="half" idx="10"/>
          </p:nvPr>
        </p:nvSpPr>
        <p:spPr/>
        <p:txBody>
          <a:bodyPr/>
          <a:lstStyle/>
          <a:p>
            <a:fld id="{F4BE1A62-EAA8-4F7F-A3C3-C1AE5D22EF19}" type="datetimeFigureOut">
              <a:rPr lang="en-US" smtClean="0"/>
              <a:t>12/1/2025</a:t>
            </a:fld>
            <a:endParaRPr lang="en-US"/>
          </a:p>
        </p:txBody>
      </p:sp>
      <p:sp>
        <p:nvSpPr>
          <p:cNvPr id="4" name="Footer Placeholder 3">
            <a:extLst>
              <a:ext uri="{FF2B5EF4-FFF2-40B4-BE49-F238E27FC236}">
                <a16:creationId xmlns:a16="http://schemas.microsoft.com/office/drawing/2014/main" id="{83C77B92-8B41-44C4-B7E8-71F4AD389A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4AAFA0-8967-53DF-14BC-A5E9FF632859}"/>
              </a:ext>
            </a:extLst>
          </p:cNvPr>
          <p:cNvSpPr>
            <a:spLocks noGrp="1"/>
          </p:cNvSpPr>
          <p:nvPr>
            <p:ph type="sldNum" sz="quarter" idx="12"/>
          </p:nvPr>
        </p:nvSpPr>
        <p:spPr/>
        <p:txBody>
          <a:bodyPr/>
          <a:lstStyle/>
          <a:p>
            <a:fld id="{E8275284-7144-4703-9CDB-22B9D3867039}" type="slidenum">
              <a:rPr lang="en-US" smtClean="0"/>
              <a:t>‹#›</a:t>
            </a:fld>
            <a:endParaRPr lang="en-US"/>
          </a:p>
        </p:txBody>
      </p:sp>
    </p:spTree>
    <p:extLst>
      <p:ext uri="{BB962C8B-B14F-4D97-AF65-F5344CB8AC3E}">
        <p14:creationId xmlns:p14="http://schemas.microsoft.com/office/powerpoint/2010/main" val="2546727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F1D1C8-5AC9-DAA5-AED2-0045D15FB5AE}"/>
              </a:ext>
            </a:extLst>
          </p:cNvPr>
          <p:cNvSpPr>
            <a:spLocks noGrp="1"/>
          </p:cNvSpPr>
          <p:nvPr>
            <p:ph type="dt" sz="half" idx="10"/>
          </p:nvPr>
        </p:nvSpPr>
        <p:spPr/>
        <p:txBody>
          <a:bodyPr/>
          <a:lstStyle/>
          <a:p>
            <a:fld id="{F4BE1A62-EAA8-4F7F-A3C3-C1AE5D22EF19}" type="datetimeFigureOut">
              <a:rPr lang="en-US" smtClean="0"/>
              <a:t>12/1/2025</a:t>
            </a:fld>
            <a:endParaRPr lang="en-US"/>
          </a:p>
        </p:txBody>
      </p:sp>
      <p:sp>
        <p:nvSpPr>
          <p:cNvPr id="3" name="Footer Placeholder 2">
            <a:extLst>
              <a:ext uri="{FF2B5EF4-FFF2-40B4-BE49-F238E27FC236}">
                <a16:creationId xmlns:a16="http://schemas.microsoft.com/office/drawing/2014/main" id="{DDCEF01B-44CA-9395-E618-B9415AA99F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F249BF-160F-AE30-F2EE-7970AA414A82}"/>
              </a:ext>
            </a:extLst>
          </p:cNvPr>
          <p:cNvSpPr>
            <a:spLocks noGrp="1"/>
          </p:cNvSpPr>
          <p:nvPr>
            <p:ph type="sldNum" sz="quarter" idx="12"/>
          </p:nvPr>
        </p:nvSpPr>
        <p:spPr/>
        <p:txBody>
          <a:bodyPr/>
          <a:lstStyle/>
          <a:p>
            <a:fld id="{E8275284-7144-4703-9CDB-22B9D3867039}" type="slidenum">
              <a:rPr lang="en-US" smtClean="0"/>
              <a:t>‹#›</a:t>
            </a:fld>
            <a:endParaRPr lang="en-US"/>
          </a:p>
        </p:txBody>
      </p:sp>
    </p:spTree>
    <p:extLst>
      <p:ext uri="{BB962C8B-B14F-4D97-AF65-F5344CB8AC3E}">
        <p14:creationId xmlns:p14="http://schemas.microsoft.com/office/powerpoint/2010/main" val="22132205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97848-69B3-51F9-234B-E159ABAA13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1CF252-8926-92A8-4850-4301C44A26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87BE88-6F7F-C81D-4D09-614A50A06B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0A9964-0579-6530-171D-EE8EF51CA524}"/>
              </a:ext>
            </a:extLst>
          </p:cNvPr>
          <p:cNvSpPr>
            <a:spLocks noGrp="1"/>
          </p:cNvSpPr>
          <p:nvPr>
            <p:ph type="dt" sz="half" idx="10"/>
          </p:nvPr>
        </p:nvSpPr>
        <p:spPr/>
        <p:txBody>
          <a:bodyPr/>
          <a:lstStyle/>
          <a:p>
            <a:fld id="{F4BE1A62-EAA8-4F7F-A3C3-C1AE5D22EF19}" type="datetimeFigureOut">
              <a:rPr lang="en-US" smtClean="0"/>
              <a:t>12/1/2025</a:t>
            </a:fld>
            <a:endParaRPr lang="en-US"/>
          </a:p>
        </p:txBody>
      </p:sp>
      <p:sp>
        <p:nvSpPr>
          <p:cNvPr id="6" name="Footer Placeholder 5">
            <a:extLst>
              <a:ext uri="{FF2B5EF4-FFF2-40B4-BE49-F238E27FC236}">
                <a16:creationId xmlns:a16="http://schemas.microsoft.com/office/drawing/2014/main" id="{306E0307-C7C5-841F-715E-34C6935CFA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CDFC85-B593-8BF5-B232-5C390305526D}"/>
              </a:ext>
            </a:extLst>
          </p:cNvPr>
          <p:cNvSpPr>
            <a:spLocks noGrp="1"/>
          </p:cNvSpPr>
          <p:nvPr>
            <p:ph type="sldNum" sz="quarter" idx="12"/>
          </p:nvPr>
        </p:nvSpPr>
        <p:spPr/>
        <p:txBody>
          <a:bodyPr/>
          <a:lstStyle/>
          <a:p>
            <a:fld id="{E8275284-7144-4703-9CDB-22B9D3867039}" type="slidenum">
              <a:rPr lang="en-US" smtClean="0"/>
              <a:t>‹#›</a:t>
            </a:fld>
            <a:endParaRPr lang="en-US"/>
          </a:p>
        </p:txBody>
      </p:sp>
    </p:spTree>
    <p:extLst>
      <p:ext uri="{BB962C8B-B14F-4D97-AF65-F5344CB8AC3E}">
        <p14:creationId xmlns:p14="http://schemas.microsoft.com/office/powerpoint/2010/main" val="77819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3C83-4220-BCEA-84D7-65767DE047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EA7566-4993-1023-44F0-D8E9A634DE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FCEAC6-67EE-138E-646C-677FFA911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CEA1E9-2CD9-370B-2427-F81CDD9DABED}"/>
              </a:ext>
            </a:extLst>
          </p:cNvPr>
          <p:cNvSpPr>
            <a:spLocks noGrp="1"/>
          </p:cNvSpPr>
          <p:nvPr>
            <p:ph type="dt" sz="half" idx="10"/>
          </p:nvPr>
        </p:nvSpPr>
        <p:spPr/>
        <p:txBody>
          <a:bodyPr/>
          <a:lstStyle/>
          <a:p>
            <a:fld id="{F4BE1A62-EAA8-4F7F-A3C3-C1AE5D22EF19}" type="datetimeFigureOut">
              <a:rPr lang="en-US" smtClean="0"/>
              <a:t>12/1/2025</a:t>
            </a:fld>
            <a:endParaRPr lang="en-US"/>
          </a:p>
        </p:txBody>
      </p:sp>
      <p:sp>
        <p:nvSpPr>
          <p:cNvPr id="6" name="Footer Placeholder 5">
            <a:extLst>
              <a:ext uri="{FF2B5EF4-FFF2-40B4-BE49-F238E27FC236}">
                <a16:creationId xmlns:a16="http://schemas.microsoft.com/office/drawing/2014/main" id="{0C379A26-27EB-3D19-9702-615819E823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B0E6CD-9351-4A1B-849C-0A276F67633E}"/>
              </a:ext>
            </a:extLst>
          </p:cNvPr>
          <p:cNvSpPr>
            <a:spLocks noGrp="1"/>
          </p:cNvSpPr>
          <p:nvPr>
            <p:ph type="sldNum" sz="quarter" idx="12"/>
          </p:nvPr>
        </p:nvSpPr>
        <p:spPr/>
        <p:txBody>
          <a:bodyPr/>
          <a:lstStyle/>
          <a:p>
            <a:fld id="{E8275284-7144-4703-9CDB-22B9D3867039}" type="slidenum">
              <a:rPr lang="en-US" smtClean="0"/>
              <a:t>‹#›</a:t>
            </a:fld>
            <a:endParaRPr lang="en-US"/>
          </a:p>
        </p:txBody>
      </p:sp>
    </p:spTree>
    <p:extLst>
      <p:ext uri="{BB962C8B-B14F-4D97-AF65-F5344CB8AC3E}">
        <p14:creationId xmlns:p14="http://schemas.microsoft.com/office/powerpoint/2010/main" val="41286205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532C7-4782-0FDA-E13F-ED144F0D08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99E92C-C40D-781F-F007-D0FFDB2B0C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9189F2-BB91-5D2B-57AD-CC357E732E0C}"/>
              </a:ext>
            </a:extLst>
          </p:cNvPr>
          <p:cNvSpPr>
            <a:spLocks noGrp="1"/>
          </p:cNvSpPr>
          <p:nvPr>
            <p:ph type="dt" sz="half" idx="10"/>
          </p:nvPr>
        </p:nvSpPr>
        <p:spPr/>
        <p:txBody>
          <a:bodyPr/>
          <a:lstStyle/>
          <a:p>
            <a:fld id="{F4BE1A62-EAA8-4F7F-A3C3-C1AE5D22EF19}" type="datetimeFigureOut">
              <a:rPr lang="en-US" smtClean="0"/>
              <a:t>12/1/2025</a:t>
            </a:fld>
            <a:endParaRPr lang="en-US"/>
          </a:p>
        </p:txBody>
      </p:sp>
      <p:sp>
        <p:nvSpPr>
          <p:cNvPr id="5" name="Footer Placeholder 4">
            <a:extLst>
              <a:ext uri="{FF2B5EF4-FFF2-40B4-BE49-F238E27FC236}">
                <a16:creationId xmlns:a16="http://schemas.microsoft.com/office/drawing/2014/main" id="{AC336D14-5551-F2D7-BE72-FDE72565FD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FAF0C4-AA27-49E2-00F3-798711120113}"/>
              </a:ext>
            </a:extLst>
          </p:cNvPr>
          <p:cNvSpPr>
            <a:spLocks noGrp="1"/>
          </p:cNvSpPr>
          <p:nvPr>
            <p:ph type="sldNum" sz="quarter" idx="12"/>
          </p:nvPr>
        </p:nvSpPr>
        <p:spPr/>
        <p:txBody>
          <a:bodyPr/>
          <a:lstStyle/>
          <a:p>
            <a:fld id="{E8275284-7144-4703-9CDB-22B9D3867039}" type="slidenum">
              <a:rPr lang="en-US" smtClean="0"/>
              <a:t>‹#›</a:t>
            </a:fld>
            <a:endParaRPr lang="en-US"/>
          </a:p>
        </p:txBody>
      </p:sp>
    </p:spTree>
    <p:extLst>
      <p:ext uri="{BB962C8B-B14F-4D97-AF65-F5344CB8AC3E}">
        <p14:creationId xmlns:p14="http://schemas.microsoft.com/office/powerpoint/2010/main" val="22284741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234852-7BD3-6F29-7D7E-F52954BB3A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5D01A0-9447-C585-764A-5BC02CBE16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77342-525D-A0DC-E5D1-E371A6BC2596}"/>
              </a:ext>
            </a:extLst>
          </p:cNvPr>
          <p:cNvSpPr>
            <a:spLocks noGrp="1"/>
          </p:cNvSpPr>
          <p:nvPr>
            <p:ph type="dt" sz="half" idx="10"/>
          </p:nvPr>
        </p:nvSpPr>
        <p:spPr/>
        <p:txBody>
          <a:bodyPr/>
          <a:lstStyle/>
          <a:p>
            <a:fld id="{F4BE1A62-EAA8-4F7F-A3C3-C1AE5D22EF19}" type="datetimeFigureOut">
              <a:rPr lang="en-US" smtClean="0"/>
              <a:t>12/1/2025</a:t>
            </a:fld>
            <a:endParaRPr lang="en-US"/>
          </a:p>
        </p:txBody>
      </p:sp>
      <p:sp>
        <p:nvSpPr>
          <p:cNvPr id="5" name="Footer Placeholder 4">
            <a:extLst>
              <a:ext uri="{FF2B5EF4-FFF2-40B4-BE49-F238E27FC236}">
                <a16:creationId xmlns:a16="http://schemas.microsoft.com/office/drawing/2014/main" id="{5A64E486-AE3F-8E17-D364-73F6660CF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BD30BD-248B-BFB0-0982-7513FC8D5156}"/>
              </a:ext>
            </a:extLst>
          </p:cNvPr>
          <p:cNvSpPr>
            <a:spLocks noGrp="1"/>
          </p:cNvSpPr>
          <p:nvPr>
            <p:ph type="sldNum" sz="quarter" idx="12"/>
          </p:nvPr>
        </p:nvSpPr>
        <p:spPr/>
        <p:txBody>
          <a:bodyPr/>
          <a:lstStyle/>
          <a:p>
            <a:fld id="{E8275284-7144-4703-9CDB-22B9D3867039}" type="slidenum">
              <a:rPr lang="en-US" smtClean="0"/>
              <a:t>‹#›</a:t>
            </a:fld>
            <a:endParaRPr lang="en-US"/>
          </a:p>
        </p:txBody>
      </p:sp>
    </p:spTree>
    <p:extLst>
      <p:ext uri="{BB962C8B-B14F-4D97-AF65-F5344CB8AC3E}">
        <p14:creationId xmlns:p14="http://schemas.microsoft.com/office/powerpoint/2010/main" val="2642054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12/1/2025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A1384C-77A1-9546-BB3E-A7F7E07980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257206-EED2-3451-3550-EF6ECE8F65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E4FCEE-4E80-3B10-F93B-D7AEB085FA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BE1A62-EAA8-4F7F-A3C3-C1AE5D22EF19}" type="datetimeFigureOut">
              <a:rPr lang="en-US" smtClean="0"/>
              <a:t>12/1/2025</a:t>
            </a:fld>
            <a:endParaRPr lang="en-US"/>
          </a:p>
        </p:txBody>
      </p:sp>
      <p:sp>
        <p:nvSpPr>
          <p:cNvPr id="5" name="Footer Placeholder 4">
            <a:extLst>
              <a:ext uri="{FF2B5EF4-FFF2-40B4-BE49-F238E27FC236}">
                <a16:creationId xmlns:a16="http://schemas.microsoft.com/office/drawing/2014/main" id="{F8FA3CBA-41EA-6766-8302-A4122EED65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9F0089-3166-CA29-2E42-E42A3BD51C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275284-7144-4703-9CDB-22B9D3867039}" type="slidenum">
              <a:rPr lang="en-US" smtClean="0"/>
              <a:t>‹#›</a:t>
            </a:fld>
            <a:endParaRPr lang="en-US"/>
          </a:p>
        </p:txBody>
      </p:sp>
    </p:spTree>
    <p:extLst>
      <p:ext uri="{BB962C8B-B14F-4D97-AF65-F5344CB8AC3E}">
        <p14:creationId xmlns:p14="http://schemas.microsoft.com/office/powerpoint/2010/main" val="361653090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youtube.com/watch?v=nKzNp-qpE-I&amp;ab_channel=BradyNeal-CausalIn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30.png"/><Relationship Id="rId7" Type="http://schemas.openxmlformats.org/officeDocument/2006/relationships/customXml" Target="../ink/ink2.xml"/><Relationship Id="rId12" Type="http://schemas.openxmlformats.org/officeDocument/2006/relationships/image" Target="../media/image19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62.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80.png"/><Relationship Id="rId4" Type="http://schemas.openxmlformats.org/officeDocument/2006/relationships/image" Target="../media/image34.png"/><Relationship Id="rId9" Type="http://schemas.openxmlformats.org/officeDocument/2006/relationships/customXml" Target="../ink/ink3.xml"/></Relationships>
</file>

<file path=ppt/slides/_rels/slide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6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209800"/>
            <a:ext cx="10668000" cy="1894362"/>
          </a:xfrm>
        </p:spPr>
        <p:txBody>
          <a:bodyPr>
            <a:normAutofit/>
          </a:bodyPr>
          <a:lstStyle/>
          <a:p>
            <a:r>
              <a:rPr lang="en-US" dirty="0"/>
              <a:t>Quant Methods in HSR I </a:t>
            </a:r>
          </a:p>
        </p:txBody>
      </p:sp>
      <p:sp>
        <p:nvSpPr>
          <p:cNvPr id="3" name="Subtitle 2"/>
          <p:cNvSpPr>
            <a:spLocks noGrp="1"/>
          </p:cNvSpPr>
          <p:nvPr>
            <p:ph type="subTitle" idx="1"/>
          </p:nvPr>
        </p:nvSpPr>
        <p:spPr>
          <a:xfrm>
            <a:off x="914400" y="4191000"/>
            <a:ext cx="10439400" cy="1981200"/>
          </a:xfrm>
        </p:spPr>
        <p:txBody>
          <a:bodyPr>
            <a:noAutofit/>
          </a:bodyPr>
          <a:lstStyle/>
          <a:p>
            <a:r>
              <a:rPr lang="en-US" sz="2400" dirty="0"/>
              <a:t>Lecture 11: Synthetic Control and Causal Machine Learning for HSR </a:t>
            </a:r>
          </a:p>
          <a:p>
            <a:r>
              <a:rPr lang="en-US" sz="2400" dirty="0"/>
              <a:t>December 1, 2025</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32FF9-4B0B-4093-9AB1-C06163498DD4}"/>
              </a:ext>
            </a:extLst>
          </p:cNvPr>
          <p:cNvSpPr>
            <a:spLocks noGrp="1"/>
          </p:cNvSpPr>
          <p:nvPr>
            <p:ph type="title"/>
          </p:nvPr>
        </p:nvSpPr>
        <p:spPr>
          <a:xfrm>
            <a:off x="286512" y="365760"/>
            <a:ext cx="10668000" cy="1325562"/>
          </a:xfrm>
        </p:spPr>
        <p:txBody>
          <a:bodyPr/>
          <a:lstStyle/>
          <a:p>
            <a:r>
              <a:rPr lang="en-US" dirty="0"/>
              <a:t>What’s the research question? What’s the identification?</a:t>
            </a:r>
          </a:p>
        </p:txBody>
      </p:sp>
      <p:sp>
        <p:nvSpPr>
          <p:cNvPr id="3" name="Content Placeholder 2">
            <a:extLst>
              <a:ext uri="{FF2B5EF4-FFF2-40B4-BE49-F238E27FC236}">
                <a16:creationId xmlns:a16="http://schemas.microsoft.com/office/drawing/2014/main" id="{0417DC18-CD50-654F-432C-775E2748D64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4CAB16B-7DBC-B10F-BABA-84B3A26F71D4}"/>
              </a:ext>
            </a:extLst>
          </p:cNvPr>
          <p:cNvPicPr>
            <a:picLocks noChangeAspect="1"/>
          </p:cNvPicPr>
          <p:nvPr/>
        </p:nvPicPr>
        <p:blipFill>
          <a:blip r:embed="rId2"/>
          <a:stretch>
            <a:fillRect/>
          </a:stretch>
        </p:blipFill>
        <p:spPr>
          <a:xfrm>
            <a:off x="76200" y="1828799"/>
            <a:ext cx="10668000" cy="4786597"/>
          </a:xfrm>
          <a:prstGeom prst="rect">
            <a:avLst/>
          </a:prstGeom>
        </p:spPr>
      </p:pic>
    </p:spTree>
    <p:extLst>
      <p:ext uri="{BB962C8B-B14F-4D97-AF65-F5344CB8AC3E}">
        <p14:creationId xmlns:p14="http://schemas.microsoft.com/office/powerpoint/2010/main" val="3382517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Infant Mortality in Central America/</a:t>
            </a:r>
            <a:r>
              <a:rPr lang="en-US" sz="3600" dirty="0" err="1">
                <a:cs typeface="Times New Roman" panose="02020603050405020304" pitchFamily="18" charset="0"/>
              </a:rPr>
              <a:t>Carribean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000" dirty="0">
              <a:cs typeface="Times New Roman" panose="02020603050405020304" pitchFamily="18" charset="0"/>
            </a:endParaRPr>
          </a:p>
        </p:txBody>
      </p:sp>
      <p:pic>
        <p:nvPicPr>
          <p:cNvPr id="5" name="Picture 4">
            <a:extLst>
              <a:ext uri="{FF2B5EF4-FFF2-40B4-BE49-F238E27FC236}">
                <a16:creationId xmlns:a16="http://schemas.microsoft.com/office/drawing/2014/main" id="{FB92C28C-C406-773C-C56E-345C20FD9C4B}"/>
              </a:ext>
            </a:extLst>
          </p:cNvPr>
          <p:cNvPicPr>
            <a:picLocks noChangeAspect="1"/>
          </p:cNvPicPr>
          <p:nvPr/>
        </p:nvPicPr>
        <p:blipFill>
          <a:blip r:embed="rId3"/>
          <a:stretch>
            <a:fillRect/>
          </a:stretch>
        </p:blipFill>
        <p:spPr>
          <a:xfrm>
            <a:off x="609600" y="854343"/>
            <a:ext cx="8316486" cy="5696745"/>
          </a:xfrm>
          <a:prstGeom prst="rect">
            <a:avLst/>
          </a:prstGeom>
        </p:spPr>
      </p:pic>
    </p:spTree>
    <p:extLst>
      <p:ext uri="{BB962C8B-B14F-4D97-AF65-F5344CB8AC3E}">
        <p14:creationId xmlns:p14="http://schemas.microsoft.com/office/powerpoint/2010/main" val="448474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59866-DA65-7FFD-B715-1BF4255BD1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A84B49-0823-0FD0-7EC6-C94B39CF2085}"/>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Infant Mortality in Central America/</a:t>
            </a:r>
            <a:r>
              <a:rPr lang="en-US" sz="3600" dirty="0" err="1">
                <a:cs typeface="Times New Roman" panose="02020603050405020304" pitchFamily="18" charset="0"/>
              </a:rPr>
              <a:t>Carribean</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DCB85C-0C68-F203-E620-3C43E79BE82C}"/>
              </a:ext>
            </a:extLst>
          </p:cNvPr>
          <p:cNvSpPr>
            <a:spLocks noGrp="1"/>
          </p:cNvSpPr>
          <p:nvPr>
            <p:ph idx="1"/>
          </p:nvPr>
        </p:nvSpPr>
        <p:spPr>
          <a:xfrm>
            <a:off x="1219199" y="1066801"/>
            <a:ext cx="9405791" cy="5141388"/>
          </a:xfrm>
        </p:spPr>
        <p:txBody>
          <a:bodyPr>
            <a:noAutofit/>
          </a:bodyPr>
          <a:lstStyle/>
          <a:p>
            <a:endParaRPr lang="en-US" sz="2000" dirty="0">
              <a:cs typeface="Times New Roman" panose="02020603050405020304" pitchFamily="18" charset="0"/>
            </a:endParaRPr>
          </a:p>
        </p:txBody>
      </p:sp>
      <p:pic>
        <p:nvPicPr>
          <p:cNvPr id="5" name="Picture 4">
            <a:extLst>
              <a:ext uri="{FF2B5EF4-FFF2-40B4-BE49-F238E27FC236}">
                <a16:creationId xmlns:a16="http://schemas.microsoft.com/office/drawing/2014/main" id="{11D45BC1-AEC7-5169-86B2-E4ABBF2CB4DC}"/>
              </a:ext>
            </a:extLst>
          </p:cNvPr>
          <p:cNvPicPr>
            <a:picLocks noChangeAspect="1"/>
          </p:cNvPicPr>
          <p:nvPr/>
        </p:nvPicPr>
        <p:blipFill>
          <a:blip r:embed="rId3"/>
          <a:stretch>
            <a:fillRect/>
          </a:stretch>
        </p:blipFill>
        <p:spPr>
          <a:xfrm>
            <a:off x="609600" y="854343"/>
            <a:ext cx="8316486" cy="5696745"/>
          </a:xfrm>
          <a:prstGeom prst="rect">
            <a:avLst/>
          </a:prstGeom>
        </p:spPr>
      </p:pic>
      <p:sp>
        <p:nvSpPr>
          <p:cNvPr id="4" name="TextBox 3">
            <a:extLst>
              <a:ext uri="{FF2B5EF4-FFF2-40B4-BE49-F238E27FC236}">
                <a16:creationId xmlns:a16="http://schemas.microsoft.com/office/drawing/2014/main" id="{C6819282-B155-F202-2A5A-079CC6BCB7CC}"/>
              </a:ext>
            </a:extLst>
          </p:cNvPr>
          <p:cNvSpPr txBox="1"/>
          <p:nvPr/>
        </p:nvSpPr>
        <p:spPr>
          <a:xfrm>
            <a:off x="8205081" y="4489283"/>
            <a:ext cx="3581400" cy="2031325"/>
          </a:xfrm>
          <a:prstGeom prst="rect">
            <a:avLst/>
          </a:prstGeom>
          <a:solidFill>
            <a:schemeClr val="accent2"/>
          </a:solidFill>
        </p:spPr>
        <p:txBody>
          <a:bodyPr wrap="square" rtlCol="0">
            <a:spAutoFit/>
          </a:bodyPr>
          <a:lstStyle/>
          <a:p>
            <a:r>
              <a:rPr lang="en-US" dirty="0"/>
              <a:t>2 big questions: </a:t>
            </a:r>
          </a:p>
          <a:p>
            <a:pPr marL="342900" indent="-342900">
              <a:buAutoNum type="arabicPeriod"/>
            </a:pPr>
            <a:r>
              <a:rPr lang="en-US" dirty="0"/>
              <a:t>Should the government of Cuba get credit for this? </a:t>
            </a:r>
          </a:p>
          <a:p>
            <a:pPr marL="342900" indent="-342900">
              <a:buAutoNum type="arabicPeriod"/>
            </a:pPr>
            <a:r>
              <a:rPr lang="en-US" dirty="0"/>
              <a:t>How can we answer that question from an empirical perspective? Who do we compare Cuba to?</a:t>
            </a:r>
          </a:p>
        </p:txBody>
      </p:sp>
    </p:spTree>
    <p:extLst>
      <p:ext uri="{BB962C8B-B14F-4D97-AF65-F5344CB8AC3E}">
        <p14:creationId xmlns:p14="http://schemas.microsoft.com/office/powerpoint/2010/main" val="234565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D78B0-7914-A10C-935B-A7896D5D6E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71F11-E4E9-1004-AE0B-20939A0E90FD}"/>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how do we construct Synthetic Cuba?</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EEF91AE-D8B0-C225-8CCD-9780517BB031}"/>
              </a:ext>
            </a:extLst>
          </p:cNvPr>
          <p:cNvSpPr>
            <a:spLocks noGrp="1"/>
          </p:cNvSpPr>
          <p:nvPr>
            <p:ph idx="1"/>
          </p:nvPr>
        </p:nvSpPr>
        <p:spPr>
          <a:xfrm>
            <a:off x="609601" y="1066801"/>
            <a:ext cx="10015390" cy="5141388"/>
          </a:xfrm>
        </p:spPr>
        <p:txBody>
          <a:bodyPr>
            <a:noAutofit/>
          </a:bodyPr>
          <a:lstStyle/>
          <a:p>
            <a:pPr marL="457200" indent="-457200">
              <a:buAutoNum type="arabicPeriod"/>
            </a:pPr>
            <a:r>
              <a:rPr lang="en-US" sz="2200" dirty="0">
                <a:cs typeface="Times New Roman" panose="02020603050405020304" pitchFamily="18" charset="0"/>
              </a:rPr>
              <a:t>Choose a donor pool – which observation units (e.g., countries) are </a:t>
            </a:r>
            <a:r>
              <a:rPr lang="en-US" sz="2200" b="1" dirty="0">
                <a:cs typeface="Times New Roman" panose="02020603050405020304" pitchFamily="18" charset="0"/>
              </a:rPr>
              <a:t>minimally acceptable </a:t>
            </a:r>
            <a:r>
              <a:rPr lang="en-US" sz="2200" dirty="0">
                <a:cs typeface="Times New Roman" panose="02020603050405020304" pitchFamily="18" charset="0"/>
              </a:rPr>
              <a:t>as a comparator to Cuba? </a:t>
            </a:r>
          </a:p>
          <a:p>
            <a:pPr lvl="1"/>
            <a:r>
              <a:rPr lang="en-US" sz="2200" dirty="0">
                <a:cs typeface="Times New Roman" panose="02020603050405020304" pitchFamily="18" charset="0"/>
              </a:rPr>
              <a:t>Who would work well here? Who wouldn’t? </a:t>
            </a:r>
          </a:p>
          <a:p>
            <a:pPr marL="457200" indent="-457200">
              <a:buFont typeface="+mj-lt"/>
              <a:buAutoNum type="arabicPeriod"/>
            </a:pPr>
            <a:r>
              <a:rPr lang="en-US" sz="2200" dirty="0">
                <a:cs typeface="Times New Roman" panose="02020603050405020304" pitchFamily="18" charset="0"/>
              </a:rPr>
              <a:t>Our goal is to </a:t>
            </a:r>
            <a:r>
              <a:rPr lang="en-US" sz="2200" b="1" dirty="0">
                <a:cs typeface="Times New Roman" panose="02020603050405020304" pitchFamily="18" charset="0"/>
              </a:rPr>
              <a:t>“force” the parallel trends assumption </a:t>
            </a:r>
            <a:r>
              <a:rPr lang="en-US" sz="2200" dirty="0">
                <a:cs typeface="Times New Roman" panose="02020603050405020304" pitchFamily="18" charset="0"/>
              </a:rPr>
              <a:t>through weighting these observations</a:t>
            </a:r>
          </a:p>
          <a:p>
            <a:pPr lvl="1"/>
            <a:r>
              <a:rPr lang="en-US" sz="2200" dirty="0">
                <a:cs typeface="Times New Roman" panose="02020603050405020304" pitchFamily="18" charset="0"/>
              </a:rPr>
              <a:t>So we choose variables to match on</a:t>
            </a:r>
          </a:p>
          <a:p>
            <a:pPr lvl="1"/>
            <a:r>
              <a:rPr lang="en-US" sz="2200" dirty="0">
                <a:cs typeface="Times New Roman" panose="02020603050405020304" pitchFamily="18" charset="0"/>
              </a:rPr>
              <a:t>These include pre-trends themselves! And also other covariates.</a:t>
            </a:r>
          </a:p>
          <a:p>
            <a:pPr marL="0"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2619107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C6185-5F94-AB2F-C767-AA235D2619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2A64BA-BFBA-0D29-E557-674F31016211}"/>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how do we construct Synthetic Cuba?</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D9A4769-9FDD-BBB1-59B1-06D2A2DC4214}"/>
              </a:ext>
            </a:extLst>
          </p:cNvPr>
          <p:cNvSpPr>
            <a:spLocks noGrp="1"/>
          </p:cNvSpPr>
          <p:nvPr>
            <p:ph idx="1"/>
          </p:nvPr>
        </p:nvSpPr>
        <p:spPr>
          <a:xfrm>
            <a:off x="609600" y="1066801"/>
            <a:ext cx="10515599" cy="5141388"/>
          </a:xfrm>
        </p:spPr>
        <p:txBody>
          <a:bodyPr>
            <a:noAutofit/>
          </a:bodyPr>
          <a:lstStyle/>
          <a:p>
            <a:pPr marL="457200" indent="-457200">
              <a:buAutoNum type="arabicPeriod"/>
            </a:pPr>
            <a:r>
              <a:rPr lang="en-US" sz="2200" dirty="0">
                <a:cs typeface="Times New Roman" panose="02020603050405020304" pitchFamily="18" charset="0"/>
              </a:rPr>
              <a:t>Choose a donor pool – which observation units (e.g., countries) are </a:t>
            </a:r>
            <a:r>
              <a:rPr lang="en-US" sz="2200" b="1" dirty="0">
                <a:cs typeface="Times New Roman" panose="02020603050405020304" pitchFamily="18" charset="0"/>
              </a:rPr>
              <a:t>minimally acceptable </a:t>
            </a:r>
            <a:r>
              <a:rPr lang="en-US" sz="2200" dirty="0">
                <a:cs typeface="Times New Roman" panose="02020603050405020304" pitchFamily="18" charset="0"/>
              </a:rPr>
              <a:t>as a comparator to Cuba? </a:t>
            </a:r>
          </a:p>
          <a:p>
            <a:pPr lvl="1"/>
            <a:r>
              <a:rPr lang="en-US" sz="2200" dirty="0">
                <a:cs typeface="Times New Roman" panose="02020603050405020304" pitchFamily="18" charset="0"/>
              </a:rPr>
              <a:t>Who would work well here? Who wouldn’t? </a:t>
            </a:r>
          </a:p>
          <a:p>
            <a:pPr marL="457200" indent="-457200">
              <a:buFont typeface="+mj-lt"/>
              <a:buAutoNum type="arabicPeriod"/>
            </a:pPr>
            <a:r>
              <a:rPr lang="en-US" sz="2200" dirty="0">
                <a:cs typeface="Times New Roman" panose="02020603050405020304" pitchFamily="18" charset="0"/>
              </a:rPr>
              <a:t>Our goal is to </a:t>
            </a:r>
            <a:r>
              <a:rPr lang="en-US" sz="2200" b="1" dirty="0">
                <a:cs typeface="Times New Roman" panose="02020603050405020304" pitchFamily="18" charset="0"/>
              </a:rPr>
              <a:t>“force” the parallel trends assumption </a:t>
            </a:r>
            <a:r>
              <a:rPr lang="en-US" sz="2200" dirty="0">
                <a:cs typeface="Times New Roman" panose="02020603050405020304" pitchFamily="18" charset="0"/>
              </a:rPr>
              <a:t>through weighting these observations</a:t>
            </a:r>
          </a:p>
          <a:p>
            <a:pPr lvl="1"/>
            <a:r>
              <a:rPr lang="en-US" sz="2200" dirty="0">
                <a:cs typeface="Times New Roman" panose="02020603050405020304" pitchFamily="18" charset="0"/>
              </a:rPr>
              <a:t>So we choose variables to match on</a:t>
            </a:r>
          </a:p>
          <a:p>
            <a:pPr lvl="1"/>
            <a:r>
              <a:rPr lang="en-US" sz="2200" dirty="0">
                <a:cs typeface="Times New Roman" panose="02020603050405020304" pitchFamily="18" charset="0"/>
              </a:rPr>
              <a:t>These include pre-trends themselves! And also other covariates.</a:t>
            </a:r>
          </a:p>
          <a:p>
            <a:pPr marL="0" indent="0">
              <a:buNone/>
            </a:pPr>
            <a:r>
              <a:rPr lang="en-US" sz="2200" b="1" dirty="0">
                <a:cs typeface="Times New Roman" panose="02020603050405020304" pitchFamily="18" charset="0"/>
              </a:rPr>
              <a:t>When can you use SCM?</a:t>
            </a:r>
          </a:p>
          <a:p>
            <a:pPr marL="0" indent="0">
              <a:buNone/>
            </a:pPr>
            <a:r>
              <a:rPr lang="en-US" sz="2200" b="1" dirty="0">
                <a:cs typeface="Times New Roman" panose="02020603050405020304" pitchFamily="18" charset="0"/>
              </a:rPr>
              <a:t>1. </a:t>
            </a:r>
            <a:r>
              <a:rPr lang="en-US" sz="2200" dirty="0">
                <a:cs typeface="Times New Roman" panose="02020603050405020304" pitchFamily="18" charset="0"/>
              </a:rPr>
              <a:t>No unit in the donor pool can have a similar policy change (single treatment) </a:t>
            </a:r>
          </a:p>
          <a:p>
            <a:pPr marL="0" indent="0">
              <a:buNone/>
            </a:pPr>
            <a:r>
              <a:rPr lang="en-US" sz="2200" dirty="0">
                <a:cs typeface="Times New Roman" panose="02020603050405020304" pitchFamily="18" charset="0"/>
              </a:rPr>
              <a:t>2. The treatment cannot affect the outcome in donor pool (SUTVA)</a:t>
            </a:r>
          </a:p>
          <a:p>
            <a:pPr marL="0" indent="0">
              <a:buNone/>
            </a:pPr>
            <a:r>
              <a:rPr lang="en-US" sz="2200" dirty="0">
                <a:cs typeface="Times New Roman" panose="02020603050405020304" pitchFamily="18" charset="0"/>
              </a:rPr>
              <a:t>3. No anticipation effects! (Why?)</a:t>
            </a:r>
          </a:p>
          <a:p>
            <a:pPr marL="0" indent="0">
              <a:buNone/>
            </a:pPr>
            <a:r>
              <a:rPr lang="en-US" sz="2200" dirty="0">
                <a:cs typeface="Times New Roman" panose="02020603050405020304" pitchFamily="18" charset="0"/>
              </a:rPr>
              <a:t>4. The values of the predictors for the treated unit should be near or inside the </a:t>
            </a:r>
            <a:r>
              <a:rPr lang="en-US" sz="2200" b="1" dirty="0">
                <a:cs typeface="Times New Roman" panose="02020603050405020304" pitchFamily="18" charset="0"/>
              </a:rPr>
              <a:t>convex hull </a:t>
            </a:r>
            <a:r>
              <a:rPr lang="en-US" sz="2200" dirty="0">
                <a:cs typeface="Times New Roman" panose="02020603050405020304" pitchFamily="18" charset="0"/>
              </a:rPr>
              <a:t>of the values for the donor pool (more on this in a couple of slides).</a:t>
            </a:r>
          </a:p>
        </p:txBody>
      </p:sp>
    </p:spTree>
    <p:extLst>
      <p:ext uri="{BB962C8B-B14F-4D97-AF65-F5344CB8AC3E}">
        <p14:creationId xmlns:p14="http://schemas.microsoft.com/office/powerpoint/2010/main" val="3501260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Step 1: Selection of “Donor Pool” &amp; Matching Variables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210800" cy="5141388"/>
          </a:xfrm>
        </p:spPr>
        <p:txBody>
          <a:bodyPr>
            <a:noAutofit/>
          </a:bodyPr>
          <a:lstStyle/>
          <a:p>
            <a:pPr marL="0" indent="0">
              <a:buNone/>
            </a:pPr>
            <a:r>
              <a:rPr lang="en-US" sz="2400" dirty="0">
                <a:cs typeface="Times New Roman" panose="02020603050405020304" pitchFamily="18" charset="0"/>
              </a:rPr>
              <a:t>To get around the problem: </a:t>
            </a:r>
            <a:r>
              <a:rPr lang="en-US" sz="2400" b="1" dirty="0">
                <a:solidFill>
                  <a:schemeClr val="accent2">
                    <a:lumMod val="75000"/>
                  </a:schemeClr>
                </a:solidFill>
                <a:cs typeface="Times New Roman" panose="02020603050405020304" pitchFamily="18" charset="0"/>
              </a:rPr>
              <a:t>throw in the kitchen sink! (this time it’s okay)</a:t>
            </a:r>
          </a:p>
          <a:p>
            <a:r>
              <a:rPr lang="en-US" sz="2400" dirty="0">
                <a:cs typeface="Times New Roman" panose="02020603050405020304" pitchFamily="18" charset="0"/>
              </a:rPr>
              <a:t>Main advantage: data-driven way to construct weighted average </a:t>
            </a:r>
          </a:p>
          <a:p>
            <a:pPr lvl="1"/>
            <a:r>
              <a:rPr lang="en-US" sz="2400" dirty="0">
                <a:cs typeface="Times New Roman" panose="02020603050405020304" pitchFamily="18" charset="0"/>
              </a:rPr>
              <a:t>Researcher doesn’t choose weights</a:t>
            </a:r>
          </a:p>
          <a:p>
            <a:r>
              <a:rPr lang="en-US" sz="2400" dirty="0">
                <a:cs typeface="Times New Roman" panose="02020603050405020304" pitchFamily="18" charset="0"/>
              </a:rPr>
              <a:t>Researcher chooses: </a:t>
            </a:r>
          </a:p>
          <a:p>
            <a:pPr marL="731520" lvl="1" indent="-457200">
              <a:buFont typeface="+mj-lt"/>
              <a:buAutoNum type="arabicPeriod"/>
            </a:pPr>
            <a:r>
              <a:rPr lang="en-US" sz="2400" b="1" dirty="0">
                <a:cs typeface="Times New Roman" panose="02020603050405020304" pitchFamily="18" charset="0"/>
              </a:rPr>
              <a:t>Donor pool</a:t>
            </a:r>
            <a:r>
              <a:rPr lang="en-US" sz="2400" dirty="0">
                <a:cs typeface="Times New Roman" panose="02020603050405020304" pitchFamily="18" charset="0"/>
              </a:rPr>
              <a:t>: possible states for control group                                   (algorithm may assign weight 0)</a:t>
            </a:r>
          </a:p>
          <a:p>
            <a:pPr marL="731520" lvl="1" indent="-457200">
              <a:buFont typeface="+mj-lt"/>
              <a:buAutoNum type="arabicPeriod"/>
            </a:pPr>
            <a:r>
              <a:rPr lang="en-US" sz="2400" b="1" dirty="0">
                <a:cs typeface="Times New Roman" panose="02020603050405020304" pitchFamily="18" charset="0"/>
              </a:rPr>
              <a:t>Matching variables: </a:t>
            </a:r>
            <a:r>
              <a:rPr lang="en-US" sz="2400" dirty="0">
                <a:cs typeface="Times New Roman" panose="02020603050405020304" pitchFamily="18" charset="0"/>
              </a:rPr>
              <a:t>should include pre-treatment trends + any other covariates</a:t>
            </a:r>
          </a:p>
          <a:p>
            <a:pPr marL="731520" lvl="1" indent="-457200">
              <a:buFont typeface="+mj-lt"/>
              <a:buAutoNum type="arabicPeriod"/>
            </a:pPr>
            <a:r>
              <a:rPr lang="en-US" sz="2400" dirty="0">
                <a:cs typeface="Times New Roman" panose="02020603050405020304" pitchFamily="18" charset="0"/>
              </a:rPr>
              <a:t>McClelland and Gault has a nice guide to how to implement this</a:t>
            </a:r>
          </a:p>
          <a:p>
            <a:pPr marL="731520" lvl="1" indent="-457200">
              <a:buFont typeface="+mj-lt"/>
              <a:buAutoNum type="arabicPeriod"/>
            </a:pPr>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A70FB6BD-0680-C292-FC29-B23BC31D4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921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AD82-A8E4-2001-755D-0C3747F37308}"/>
              </a:ext>
            </a:extLst>
          </p:cNvPr>
          <p:cNvSpPr>
            <a:spLocks noGrp="1"/>
          </p:cNvSpPr>
          <p:nvPr>
            <p:ph type="title"/>
          </p:nvPr>
        </p:nvSpPr>
        <p:spPr>
          <a:xfrm>
            <a:off x="381000" y="365760"/>
            <a:ext cx="10573512" cy="548640"/>
          </a:xfrm>
        </p:spPr>
        <p:txBody>
          <a:bodyPr>
            <a:normAutofit fontScale="90000"/>
          </a:bodyPr>
          <a:lstStyle/>
          <a:p>
            <a:r>
              <a:rPr lang="en-US" dirty="0"/>
              <a:t>Step 1 Example: Case Study </a:t>
            </a:r>
          </a:p>
        </p:txBody>
      </p:sp>
      <p:sp>
        <p:nvSpPr>
          <p:cNvPr id="3" name="Content Placeholder 2">
            <a:extLst>
              <a:ext uri="{FF2B5EF4-FFF2-40B4-BE49-F238E27FC236}">
                <a16:creationId xmlns:a16="http://schemas.microsoft.com/office/drawing/2014/main" id="{6BEA7A6E-58AB-0B48-5157-19BABCC61202}"/>
              </a:ext>
            </a:extLst>
          </p:cNvPr>
          <p:cNvSpPr>
            <a:spLocks noGrp="1"/>
          </p:cNvSpPr>
          <p:nvPr>
            <p:ph idx="1"/>
          </p:nvPr>
        </p:nvSpPr>
        <p:spPr>
          <a:xfrm>
            <a:off x="457200" y="914400"/>
            <a:ext cx="10497312" cy="5265737"/>
          </a:xfrm>
        </p:spPr>
        <p:txBody>
          <a:bodyPr>
            <a:normAutofit/>
          </a:bodyPr>
          <a:lstStyle/>
          <a:p>
            <a:r>
              <a:rPr lang="en-US" sz="2200" dirty="0"/>
              <a:t>Unit of observation: Measure at the country-year level (panel data!) </a:t>
            </a:r>
          </a:p>
          <a:p>
            <a:r>
              <a:rPr lang="en-US" sz="2200" dirty="0"/>
              <a:t>Match from 1946 (first year of data) to 1958 (last year pre-treatment) </a:t>
            </a:r>
          </a:p>
          <a:p>
            <a:r>
              <a:rPr lang="en-US" sz="2200" dirty="0"/>
              <a:t>Exclude countries without “similar economic processes” to Cuba (what does this mean? What do you think about how they handle it?) </a:t>
            </a:r>
          </a:p>
          <a:p>
            <a:pPr lvl="1"/>
            <a:r>
              <a:rPr lang="en-US" sz="2000" dirty="0"/>
              <a:t>Two sets of controls: Latin American countries and all Western countries (why?) </a:t>
            </a:r>
          </a:p>
          <a:p>
            <a:r>
              <a:rPr lang="en-US" sz="2200" dirty="0"/>
              <a:t>What variables are included? </a:t>
            </a:r>
          </a:p>
        </p:txBody>
      </p:sp>
    </p:spTree>
    <p:extLst>
      <p:ext uri="{BB962C8B-B14F-4D97-AF65-F5344CB8AC3E}">
        <p14:creationId xmlns:p14="http://schemas.microsoft.com/office/powerpoint/2010/main" val="3422624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1A6DC-3B7C-303C-B24E-7BA78D33D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1BE010-7FCC-307F-E337-BB96CEA91AA5}"/>
              </a:ext>
            </a:extLst>
          </p:cNvPr>
          <p:cNvSpPr>
            <a:spLocks noGrp="1"/>
          </p:cNvSpPr>
          <p:nvPr>
            <p:ph type="title"/>
          </p:nvPr>
        </p:nvSpPr>
        <p:spPr>
          <a:xfrm>
            <a:off x="381000" y="365760"/>
            <a:ext cx="10573512" cy="548640"/>
          </a:xfrm>
        </p:spPr>
        <p:txBody>
          <a:bodyPr>
            <a:normAutofit fontScale="90000"/>
          </a:bodyPr>
          <a:lstStyle/>
          <a:p>
            <a:r>
              <a:rPr lang="en-US" dirty="0"/>
              <a:t>Step 1 Example: Case Study </a:t>
            </a:r>
          </a:p>
        </p:txBody>
      </p:sp>
      <p:sp>
        <p:nvSpPr>
          <p:cNvPr id="3" name="Content Placeholder 2">
            <a:extLst>
              <a:ext uri="{FF2B5EF4-FFF2-40B4-BE49-F238E27FC236}">
                <a16:creationId xmlns:a16="http://schemas.microsoft.com/office/drawing/2014/main" id="{8096427C-70C2-F546-1460-D4C449C34075}"/>
              </a:ext>
            </a:extLst>
          </p:cNvPr>
          <p:cNvSpPr>
            <a:spLocks noGrp="1"/>
          </p:cNvSpPr>
          <p:nvPr>
            <p:ph idx="1"/>
          </p:nvPr>
        </p:nvSpPr>
        <p:spPr>
          <a:xfrm>
            <a:off x="457200" y="914400"/>
            <a:ext cx="10497312" cy="5265737"/>
          </a:xfrm>
        </p:spPr>
        <p:txBody>
          <a:bodyPr>
            <a:normAutofit/>
          </a:bodyPr>
          <a:lstStyle/>
          <a:p>
            <a:r>
              <a:rPr lang="en-US" sz="2200" dirty="0"/>
              <a:t>Unit of observation: Measure at the country-year level (panel data!) </a:t>
            </a:r>
          </a:p>
          <a:p>
            <a:r>
              <a:rPr lang="en-US" sz="2200" dirty="0"/>
              <a:t>Match from 1946 (first year of data) to 1958 (last year pre-treatment) </a:t>
            </a:r>
          </a:p>
          <a:p>
            <a:r>
              <a:rPr lang="en-US" sz="2200" dirty="0"/>
              <a:t>Exclude countries without “similar economic processes” to Cuba (what does this mean? What do you think about how they handle it?) </a:t>
            </a:r>
          </a:p>
          <a:p>
            <a:pPr lvl="1"/>
            <a:r>
              <a:rPr lang="en-US" sz="2000" dirty="0"/>
              <a:t>Two sets of controls: Latin American countries and all Western countries (why?) </a:t>
            </a:r>
          </a:p>
          <a:p>
            <a:r>
              <a:rPr lang="en-US" sz="2200" dirty="0"/>
              <a:t>What variables are included? </a:t>
            </a:r>
          </a:p>
        </p:txBody>
      </p:sp>
      <p:pic>
        <p:nvPicPr>
          <p:cNvPr id="5" name="Picture 4">
            <a:extLst>
              <a:ext uri="{FF2B5EF4-FFF2-40B4-BE49-F238E27FC236}">
                <a16:creationId xmlns:a16="http://schemas.microsoft.com/office/drawing/2014/main" id="{F8A063B5-500E-82FE-5BBC-416A0F2F66D7}"/>
              </a:ext>
            </a:extLst>
          </p:cNvPr>
          <p:cNvPicPr>
            <a:picLocks noChangeAspect="1"/>
          </p:cNvPicPr>
          <p:nvPr/>
        </p:nvPicPr>
        <p:blipFill>
          <a:blip r:embed="rId3"/>
          <a:stretch>
            <a:fillRect/>
          </a:stretch>
        </p:blipFill>
        <p:spPr>
          <a:xfrm>
            <a:off x="2971800" y="3476153"/>
            <a:ext cx="8249801" cy="3381847"/>
          </a:xfrm>
          <a:prstGeom prst="rect">
            <a:avLst/>
          </a:prstGeom>
        </p:spPr>
      </p:pic>
    </p:spTree>
    <p:extLst>
      <p:ext uri="{BB962C8B-B14F-4D97-AF65-F5344CB8AC3E}">
        <p14:creationId xmlns:p14="http://schemas.microsoft.com/office/powerpoint/2010/main" val="4197883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Step 2: Construction of Synthetic Cuba</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Autofit/>
          </a:bodyPr>
          <a:lstStyle/>
          <a:p>
            <a:r>
              <a:rPr lang="en-US" sz="2400" dirty="0">
                <a:cs typeface="Times New Roman" panose="02020603050405020304" pitchFamily="18" charset="0"/>
              </a:rPr>
              <a:t>Synthetic Cuba is generated from </a:t>
            </a:r>
            <a:r>
              <a:rPr lang="en-US" sz="2400" b="1" dirty="0">
                <a:cs typeface="Times New Roman" panose="02020603050405020304" pitchFamily="18" charset="0"/>
              </a:rPr>
              <a:t>a convex hull </a:t>
            </a:r>
            <a:r>
              <a:rPr lang="en-US" sz="2400" dirty="0">
                <a:cs typeface="Times New Roman" panose="02020603050405020304" pitchFamily="18" charset="0"/>
              </a:rPr>
              <a:t>of control states</a:t>
            </a:r>
          </a:p>
          <a:p>
            <a:pPr lvl="1"/>
            <a:r>
              <a:rPr lang="en-US" sz="2400" dirty="0">
                <a:cs typeface="Times New Roman" panose="02020603050405020304" pitchFamily="18" charset="0"/>
              </a:rPr>
              <a:t>Requires some amount of comparability (can’t compare Cuba to Mars)</a:t>
            </a:r>
          </a:p>
          <a:p>
            <a:pPr lvl="1"/>
            <a:r>
              <a:rPr lang="en-US" sz="2400" u="sng" dirty="0">
                <a:solidFill>
                  <a:schemeClr val="accent3">
                    <a:lumMod val="75000"/>
                  </a:schemeClr>
                </a:solidFill>
                <a:cs typeface="Times New Roman" panose="02020603050405020304" pitchFamily="18" charset="0"/>
              </a:rPr>
              <a:t>Weighted average of bad controls will still be…bad controls</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3031812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39940-58DD-1CF6-252A-490BB24B5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A3067B-418F-C8B5-B678-A1FC05FA56A3}"/>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Convex Hull</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66CA4A7-830E-9769-F68B-185E867BB596}"/>
              </a:ext>
            </a:extLst>
          </p:cNvPr>
          <p:cNvPicPr>
            <a:picLocks noGrp="1" noChangeAspect="1"/>
          </p:cNvPicPr>
          <p:nvPr>
            <p:ph idx="1"/>
          </p:nvPr>
        </p:nvPicPr>
        <p:blipFill>
          <a:blip r:embed="rId3"/>
          <a:stretch>
            <a:fillRect/>
          </a:stretch>
        </p:blipFill>
        <p:spPr>
          <a:xfrm>
            <a:off x="609600" y="1066800"/>
            <a:ext cx="6078353" cy="5141913"/>
          </a:xfrm>
          <a:prstGeom prst="rect">
            <a:avLst/>
          </a:prstGeom>
        </p:spPr>
      </p:pic>
    </p:spTree>
    <p:extLst>
      <p:ext uri="{BB962C8B-B14F-4D97-AF65-F5344CB8AC3E}">
        <p14:creationId xmlns:p14="http://schemas.microsoft.com/office/powerpoint/2010/main" val="2529756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Earlier: Difference-in-Differences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515600" cy="5141388"/>
          </a:xfrm>
        </p:spPr>
        <p:txBody>
          <a:bodyPr>
            <a:noAutofit/>
          </a:bodyPr>
          <a:lstStyle/>
          <a:p>
            <a:r>
              <a:rPr lang="en-US" sz="2400" dirty="0">
                <a:cs typeface="Times New Roman" panose="02020603050405020304" pitchFamily="18" charset="0"/>
              </a:rPr>
              <a:t>Exploration of </a:t>
            </a:r>
            <a:r>
              <a:rPr lang="en-US" sz="2400" b="1" dirty="0">
                <a:cs typeface="Times New Roman" panose="02020603050405020304" pitchFamily="18" charset="0"/>
              </a:rPr>
              <a:t>quasi-experiments </a:t>
            </a:r>
            <a:r>
              <a:rPr lang="en-US" sz="2400" dirty="0">
                <a:cs typeface="Times New Roman" panose="02020603050405020304" pitchFamily="18" charset="0"/>
              </a:rPr>
              <a:t>to assess policy effects</a:t>
            </a:r>
          </a:p>
          <a:p>
            <a:pPr lvl="1"/>
            <a:r>
              <a:rPr lang="en-US" sz="2400" dirty="0">
                <a:cs typeface="Times New Roman" panose="02020603050405020304" pitchFamily="18" charset="0"/>
              </a:rPr>
              <a:t>Especially useful with decentralized policies and good data collection</a:t>
            </a:r>
          </a:p>
          <a:p>
            <a:r>
              <a:rPr lang="en-US" sz="2400" dirty="0">
                <a:cs typeface="Times New Roman" panose="02020603050405020304" pitchFamily="18" charset="0"/>
              </a:rPr>
              <a:t>DID is a classic tool in the policy evaluation toolkit (possibly </a:t>
            </a:r>
            <a:r>
              <a:rPr lang="en-US" sz="2400" i="1" dirty="0">
                <a:cs typeface="Times New Roman" panose="02020603050405020304" pitchFamily="18" charset="0"/>
              </a:rPr>
              <a:t>the </a:t>
            </a:r>
            <a:r>
              <a:rPr lang="en-US" sz="2400" dirty="0">
                <a:cs typeface="Times New Roman" panose="02020603050405020304" pitchFamily="18" charset="0"/>
              </a:rPr>
              <a:t>tool)</a:t>
            </a:r>
          </a:p>
          <a:p>
            <a:r>
              <a:rPr lang="en-US" sz="2400" dirty="0">
                <a:cs typeface="Times New Roman" panose="02020603050405020304" pitchFamily="18" charset="0"/>
              </a:rPr>
              <a:t>Its assumptions aren’t too strong: </a:t>
            </a:r>
          </a:p>
          <a:p>
            <a:pPr lvl="1"/>
            <a:r>
              <a:rPr lang="en-US" sz="2400" dirty="0">
                <a:cs typeface="Times New Roman" panose="02020603050405020304" pitchFamily="18" charset="0"/>
              </a:rPr>
              <a:t>Parallel trends</a:t>
            </a:r>
          </a:p>
          <a:p>
            <a:pPr lvl="1"/>
            <a:r>
              <a:rPr lang="en-US" sz="2400" dirty="0">
                <a:cs typeface="Times New Roman" panose="02020603050405020304" pitchFamily="18" charset="0"/>
              </a:rPr>
              <a:t>Homogeneous treatment effects (in at least one dimension) </a:t>
            </a:r>
          </a:p>
          <a:p>
            <a:r>
              <a:rPr lang="en-US" sz="2400" dirty="0">
                <a:cs typeface="Times New Roman" panose="02020603050405020304" pitchFamily="18" charset="0"/>
              </a:rPr>
              <a:t>Can puts lots of bells and whistles on it but need to be careful about contamination across multiple specifications. </a:t>
            </a:r>
          </a:p>
          <a:p>
            <a:pPr marL="0" indent="0">
              <a:buNone/>
            </a:pPr>
            <a:r>
              <a:rPr lang="en-US" sz="2400" b="1" dirty="0">
                <a:solidFill>
                  <a:schemeClr val="accent2">
                    <a:lumMod val="75000"/>
                  </a:schemeClr>
                </a:solidFill>
                <a:cs typeface="Times New Roman" panose="02020603050405020304" pitchFamily="18" charset="0"/>
              </a:rPr>
              <a:t>This time: </a:t>
            </a:r>
          </a:p>
          <a:p>
            <a:pPr lvl="1"/>
            <a:r>
              <a:rPr lang="en-US" sz="2400" dirty="0">
                <a:cs typeface="Times New Roman" panose="02020603050405020304" pitchFamily="18" charset="0"/>
              </a:rPr>
              <a:t>Can we build our own control group? (</a:t>
            </a:r>
            <a:r>
              <a:rPr lang="en-US" sz="2400" b="1" dirty="0">
                <a:cs typeface="Times New Roman" panose="02020603050405020304" pitchFamily="18" charset="0"/>
              </a:rPr>
              <a:t>Synthetic controls</a:t>
            </a:r>
            <a:r>
              <a:rPr lang="en-US" sz="2400" dirty="0">
                <a:cs typeface="Times New Roman" panose="02020603050405020304" pitchFamily="18" charset="0"/>
              </a:rPr>
              <a:t>)</a:t>
            </a:r>
          </a:p>
          <a:p>
            <a:pPr lvl="1"/>
            <a:r>
              <a:rPr lang="en-US" sz="2400" dirty="0">
                <a:cs typeface="Times New Roman" panose="02020603050405020304" pitchFamily="18" charset="0"/>
              </a:rPr>
              <a:t>What scope is there for more advanced methods? (</a:t>
            </a:r>
            <a:r>
              <a:rPr lang="en-US" sz="2400" b="1" dirty="0">
                <a:cs typeface="Times New Roman" panose="02020603050405020304" pitchFamily="18" charset="0"/>
              </a:rPr>
              <a:t>Machine learning</a:t>
            </a:r>
            <a:r>
              <a:rPr lang="en-US" sz="2400" dirty="0">
                <a:cs typeface="Times New Roman" panose="02020603050405020304" pitchFamily="18" charset="0"/>
              </a:rPr>
              <a:t>)</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981944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Step 2: Construction of Synthetic Cuba</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9939190" cy="5141388"/>
              </a:xfrm>
            </p:spPr>
            <p:txBody>
              <a:bodyPr>
                <a:noAutofit/>
              </a:bodyPr>
              <a:lstStyle/>
              <a:p>
                <a:r>
                  <a:rPr lang="en-US" sz="2400" dirty="0">
                    <a:cs typeface="Times New Roman" panose="02020603050405020304" pitchFamily="18" charset="0"/>
                  </a:rPr>
                  <a:t>Synthetic Cuba is generated from </a:t>
                </a:r>
                <a:r>
                  <a:rPr lang="en-US" sz="2400" b="1" dirty="0">
                    <a:cs typeface="Times New Roman" panose="02020603050405020304" pitchFamily="18" charset="0"/>
                  </a:rPr>
                  <a:t>a convex hull </a:t>
                </a:r>
                <a:r>
                  <a:rPr lang="en-US" sz="2400" dirty="0">
                    <a:cs typeface="Times New Roman" panose="02020603050405020304" pitchFamily="18" charset="0"/>
                  </a:rPr>
                  <a:t>of control states</a:t>
                </a:r>
              </a:p>
              <a:p>
                <a:pPr lvl="1"/>
                <a:r>
                  <a:rPr lang="en-US" sz="2400" dirty="0">
                    <a:cs typeface="Times New Roman" panose="02020603050405020304" pitchFamily="18" charset="0"/>
                  </a:rPr>
                  <a:t>Requires some amount of comparability (can’t compare Cuba to Mars)</a:t>
                </a:r>
              </a:p>
              <a:p>
                <a:r>
                  <a:rPr lang="en-US" sz="2400" dirty="0">
                    <a:cs typeface="Times New Roman" panose="02020603050405020304" pitchFamily="18" charset="0"/>
                  </a:rPr>
                  <a:t>Goal of model: choose weights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𝑤</m:t>
                                </m:r>
                              </m:e>
                              <m:sub>
                                <m:r>
                                  <a:rPr lang="en-US" sz="2400" b="0" i="1" smtClean="0">
                                    <a:latin typeface="Cambria Math" panose="02040503050406030204" pitchFamily="18" charset="0"/>
                                    <a:cs typeface="Times New Roman" panose="02020603050405020304" pitchFamily="18" charset="0"/>
                                  </a:rPr>
                                  <m:t>𝑗</m:t>
                                </m:r>
                              </m:sub>
                            </m:sSub>
                          </m:e>
                        </m:d>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𝐽</m:t>
                        </m:r>
                      </m:sub>
                    </m:sSub>
                  </m:oMath>
                </a14:m>
                <a:r>
                  <a:rPr lang="en-US" sz="2400" dirty="0">
                    <a:cs typeface="Times New Roman" panose="02020603050405020304" pitchFamily="18" charset="0"/>
                  </a:rPr>
                  <a:t>for comparison states/variables</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bSup>
                            <m:sSubSupPr>
                              <m:ctrlPr>
                                <a:rPr lang="en-US" sz="2400" b="0" i="1" smtClean="0">
                                  <a:latin typeface="Cambria Math" panose="02040503050406030204" pitchFamily="18" charset="0"/>
                                  <a:cs typeface="Times New Roman" panose="02020603050405020304" pitchFamily="18" charset="0"/>
                                </a:rPr>
                              </m:ctrlPr>
                            </m:sSubSupPr>
                            <m:e>
                              <m:r>
                                <m:rPr>
                                  <m:sty m:val="p"/>
                                </m:rPr>
                                <a:rPr lang="en-US" sz="2400" b="0" i="0" smtClean="0">
                                  <a:latin typeface="Cambria Math" panose="02040503050406030204" pitchFamily="18" charset="0"/>
                                  <a:cs typeface="Times New Roman" panose="02020603050405020304" pitchFamily="18" charset="0"/>
                                </a:rPr>
                                <m:t>w</m:t>
                              </m:r>
                            </m:e>
                            <m:sub>
                              <m:r>
                                <m:rPr>
                                  <m:sty m:val="p"/>
                                </m:rPr>
                                <a:rPr lang="en-US" sz="2400" b="0" i="0" smtClean="0">
                                  <a:latin typeface="Cambria Math" panose="02040503050406030204" pitchFamily="18" charset="0"/>
                                  <a:cs typeface="Times New Roman" panose="02020603050405020304" pitchFamily="18" charset="0"/>
                                </a:rPr>
                                <m:t>j</m:t>
                              </m:r>
                            </m:sub>
                            <m:sup>
                              <m:r>
                                <a:rPr lang="en-US" sz="2400" b="0" i="0" smtClean="0">
                                  <a:latin typeface="Cambria Math" panose="02040503050406030204" pitchFamily="18" charset="0"/>
                                  <a:cs typeface="Times New Roman" panose="02020603050405020304" pitchFamily="18" charset="0"/>
                                </a:rPr>
                                <m:t>∗</m:t>
                              </m:r>
                            </m:sup>
                          </m:sSubSup>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argmin</m:t>
                          </m:r>
                        </m:fName>
                        <m:e>
                          <m:d>
                            <m:dPr>
                              <m:begChr m:val="|"/>
                              <m:endChr m:val="|"/>
                              <m:ctrlPr>
                                <a:rPr lang="en-US" sz="2400" b="0" i="1" smtClean="0">
                                  <a:latin typeface="Cambria Math" panose="02040503050406030204" pitchFamily="18" charset="0"/>
                                  <a:cs typeface="Times New Roman" panose="02020603050405020304" pitchFamily="18" charset="0"/>
                                </a:rPr>
                              </m:ctrlPr>
                            </m:dPr>
                            <m:e>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𝑊</m:t>
                                  </m:r>
                                </m:e>
                              </m:d>
                            </m:e>
                          </m:d>
                        </m:e>
                      </m:func>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s</m:t>
                      </m:r>
                      <m:r>
                        <a:rPr lang="en-US" sz="2400" b="0" i="0"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t</m:t>
                      </m:r>
                      <m:r>
                        <a:rPr lang="en-US" sz="2400" b="0" i="0"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m:rPr>
                              <m:sty m:val="p"/>
                            </m:rPr>
                            <a:rPr lang="en-US" sz="2400" b="0" i="0" smtClean="0">
                              <a:latin typeface="Cambria Math" panose="02040503050406030204" pitchFamily="18" charset="0"/>
                              <a:cs typeface="Times New Roman" panose="02020603050405020304" pitchFamily="18" charset="0"/>
                            </a:rPr>
                            <m:t>w</m:t>
                          </m:r>
                        </m:e>
                        <m:sub>
                          <m:r>
                            <m:rPr>
                              <m:sty m:val="p"/>
                            </m:rPr>
                            <a:rPr lang="en-US" sz="2400" b="0" i="0" smtClean="0">
                              <a:latin typeface="Cambria Math" panose="02040503050406030204" pitchFamily="18" charset="0"/>
                              <a:cs typeface="Times New Roman" panose="02020603050405020304" pitchFamily="18" charset="0"/>
                            </a:rPr>
                            <m:t>j</m:t>
                          </m:r>
                        </m:sub>
                      </m:sSub>
                      <m:r>
                        <a:rPr lang="en-US" sz="2400" b="0" i="1" smtClean="0">
                          <a:latin typeface="Cambria Math" panose="02040503050406030204" pitchFamily="18" charset="0"/>
                          <a:cs typeface="Times New Roman" panose="02020603050405020304" pitchFamily="18" charset="0"/>
                        </a:rPr>
                        <m:t>≥0, </m:t>
                      </m:r>
                      <m:nary>
                        <m:naryPr>
                          <m:chr m:val="∑"/>
                          <m:supHide m:val="on"/>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𝑗</m:t>
                          </m:r>
                        </m:sub>
                        <m:sup/>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𝑤</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=1</m:t>
                          </m:r>
                        </m:e>
                      </m:nary>
                    </m:oMath>
                  </m:oMathPara>
                </a14:m>
                <a:endParaRPr lang="en-US" sz="2400" dirty="0">
                  <a:cs typeface="Times New Roman" panose="02020603050405020304" pitchFamily="18" charset="0"/>
                </a:endParaRPr>
              </a:p>
              <a:p>
                <a:r>
                  <a:rPr lang="en-US" sz="2400" dirty="0">
                    <a:cs typeface="Times New Roman" panose="02020603050405020304" pitchFamily="18" charset="0"/>
                  </a:rPr>
                  <a:t>Then, model causal effect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nary>
                        <m:naryPr>
                          <m:chr m:val="∑"/>
                          <m:supHide m:val="on"/>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𝑗</m:t>
                          </m:r>
                        </m:sub>
                        <m:sup/>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𝑤</m:t>
                              </m:r>
                            </m:e>
                            <m:sub>
                              <m:r>
                                <a:rPr lang="en-US" sz="2400" b="0" i="1" smtClean="0">
                                  <a:latin typeface="Cambria Math" panose="02040503050406030204" pitchFamily="18" charset="0"/>
                                  <a:cs typeface="Times New Roman" panose="02020603050405020304" pitchFamily="18" charset="0"/>
                                </a:rPr>
                                <m:t>𝑗</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𝑗𝑡</m:t>
                              </m:r>
                            </m:sub>
                          </m:sSub>
                        </m:e>
                      </m:nary>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Based on weights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9939190" cy="5141388"/>
              </a:xfrm>
              <a:blipFill>
                <a:blip r:embed="rId3"/>
                <a:stretch>
                  <a:fillRect l="-982" t="-1305"/>
                </a:stretch>
              </a:blipFill>
            </p:spPr>
            <p:txBody>
              <a:bodyPr/>
              <a:lstStyle/>
              <a:p>
                <a:r>
                  <a:rPr lang="en-US">
                    <a:noFill/>
                  </a:rPr>
                  <a:t> </a:t>
                </a:r>
              </a:p>
            </p:txBody>
          </p:sp>
        </mc:Fallback>
      </mc:AlternateContent>
    </p:spTree>
    <p:extLst>
      <p:ext uri="{BB962C8B-B14F-4D97-AF65-F5344CB8AC3E}">
        <p14:creationId xmlns:p14="http://schemas.microsoft.com/office/powerpoint/2010/main" val="1309333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197" y="609600"/>
            <a:ext cx="10439400" cy="624840"/>
          </a:xfrm>
        </p:spPr>
        <p:txBody>
          <a:bodyPr>
            <a:noAutofit/>
          </a:bodyPr>
          <a:lstStyle/>
          <a:p>
            <a:r>
              <a:rPr lang="en-US" sz="3600" dirty="0">
                <a:cs typeface="Times New Roman" panose="02020603050405020304" pitchFamily="18" charset="0"/>
              </a:rPr>
              <a:t>Step 2: Construction of </a:t>
            </a:r>
            <a:br>
              <a:rPr lang="en-US" sz="3600" dirty="0">
                <a:cs typeface="Times New Roman" panose="02020603050405020304" pitchFamily="18" charset="0"/>
              </a:rPr>
            </a:br>
            <a:r>
              <a:rPr lang="en-US" sz="3600" dirty="0">
                <a:cs typeface="Times New Roman" panose="02020603050405020304" pitchFamily="18" charset="0"/>
              </a:rPr>
              <a:t>Synthetic Cuba</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7C47BF1E-146E-2F85-0F4B-1200B915DA27}"/>
              </a:ext>
            </a:extLst>
          </p:cNvPr>
          <p:cNvPicPr>
            <a:picLocks noGrp="1" noChangeAspect="1"/>
          </p:cNvPicPr>
          <p:nvPr>
            <p:ph idx="1"/>
          </p:nvPr>
        </p:nvPicPr>
        <p:blipFill>
          <a:blip r:embed="rId3"/>
          <a:stretch>
            <a:fillRect/>
          </a:stretch>
        </p:blipFill>
        <p:spPr>
          <a:xfrm>
            <a:off x="7314603" y="75545"/>
            <a:ext cx="3734397" cy="6630055"/>
          </a:xfrm>
        </p:spPr>
      </p:pic>
    </p:spTree>
    <p:extLst>
      <p:ext uri="{BB962C8B-B14F-4D97-AF65-F5344CB8AC3E}">
        <p14:creationId xmlns:p14="http://schemas.microsoft.com/office/powerpoint/2010/main" val="1423615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Step 2: Construction of Synthetic Cuba</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4343399"/>
            <a:ext cx="9405791" cy="1864789"/>
          </a:xfrm>
        </p:spPr>
        <p:txBody>
          <a:bodyPr>
            <a:noAutofit/>
          </a:bodyPr>
          <a:lstStyle/>
          <a:p>
            <a:r>
              <a:rPr lang="en-US" sz="2200" dirty="0">
                <a:cs typeface="Times New Roman" panose="02020603050405020304" pitchFamily="18" charset="0"/>
              </a:rPr>
              <a:t>Balance table! Compare with before. Where are the matches the best/worst?</a:t>
            </a:r>
          </a:p>
        </p:txBody>
      </p:sp>
      <p:pic>
        <p:nvPicPr>
          <p:cNvPr id="7" name="Picture 6">
            <a:extLst>
              <a:ext uri="{FF2B5EF4-FFF2-40B4-BE49-F238E27FC236}">
                <a16:creationId xmlns:a16="http://schemas.microsoft.com/office/drawing/2014/main" id="{427BFD41-3D26-E718-84E6-0E062D3BD654}"/>
              </a:ext>
            </a:extLst>
          </p:cNvPr>
          <p:cNvPicPr>
            <a:picLocks noChangeAspect="1"/>
          </p:cNvPicPr>
          <p:nvPr/>
        </p:nvPicPr>
        <p:blipFill>
          <a:blip r:embed="rId3"/>
          <a:stretch>
            <a:fillRect/>
          </a:stretch>
        </p:blipFill>
        <p:spPr>
          <a:xfrm>
            <a:off x="0" y="982827"/>
            <a:ext cx="11060068" cy="3096057"/>
          </a:xfrm>
          <a:prstGeom prst="rect">
            <a:avLst/>
          </a:prstGeom>
        </p:spPr>
      </p:pic>
    </p:spTree>
    <p:extLst>
      <p:ext uri="{BB962C8B-B14F-4D97-AF65-F5344CB8AC3E}">
        <p14:creationId xmlns:p14="http://schemas.microsoft.com/office/powerpoint/2010/main" val="1682561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Results: OH vs. Synthetic OH</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000" dirty="0">
              <a:cs typeface="Times New Roman" panose="02020603050405020304" pitchFamily="18" charset="0"/>
            </a:endParaRPr>
          </a:p>
        </p:txBody>
      </p:sp>
      <p:pic>
        <p:nvPicPr>
          <p:cNvPr id="5" name="Picture 4">
            <a:extLst>
              <a:ext uri="{FF2B5EF4-FFF2-40B4-BE49-F238E27FC236}">
                <a16:creationId xmlns:a16="http://schemas.microsoft.com/office/drawing/2014/main" id="{85552748-0453-CEF0-FFDD-DF0800368E18}"/>
              </a:ext>
            </a:extLst>
          </p:cNvPr>
          <p:cNvPicPr>
            <a:picLocks noChangeAspect="1"/>
          </p:cNvPicPr>
          <p:nvPr/>
        </p:nvPicPr>
        <p:blipFill>
          <a:blip r:embed="rId3"/>
          <a:stretch>
            <a:fillRect/>
          </a:stretch>
        </p:blipFill>
        <p:spPr>
          <a:xfrm>
            <a:off x="2133600" y="233231"/>
            <a:ext cx="6973273" cy="6287377"/>
          </a:xfrm>
          <a:prstGeom prst="rect">
            <a:avLst/>
          </a:prstGeom>
        </p:spPr>
      </p:pic>
      <p:pic>
        <p:nvPicPr>
          <p:cNvPr id="7" name="Picture 2" descr="RStudio - RStudio">
            <a:extLst>
              <a:ext uri="{FF2B5EF4-FFF2-40B4-BE49-F238E27FC236}">
                <a16:creationId xmlns:a16="http://schemas.microsoft.com/office/drawing/2014/main" id="{4A071FE8-ADBE-02FF-D711-A06ADF3A88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178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Results: OH vs. Synthetic OH</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000" dirty="0">
              <a:cs typeface="Times New Roman" panose="02020603050405020304" pitchFamily="18" charset="0"/>
            </a:endParaRPr>
          </a:p>
        </p:txBody>
      </p:sp>
      <p:pic>
        <p:nvPicPr>
          <p:cNvPr id="7" name="Picture 2" descr="RStudio - RStudio">
            <a:extLst>
              <a:ext uri="{FF2B5EF4-FFF2-40B4-BE49-F238E27FC236}">
                <a16:creationId xmlns:a16="http://schemas.microsoft.com/office/drawing/2014/main" id="{315FB1F3-1A47-6A1E-B2D2-2A254BD9A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12B12D6-330B-3AA8-E75C-4F6C36891A50}"/>
              </a:ext>
            </a:extLst>
          </p:cNvPr>
          <p:cNvPicPr>
            <a:picLocks noChangeAspect="1"/>
          </p:cNvPicPr>
          <p:nvPr/>
        </p:nvPicPr>
        <p:blipFill>
          <a:blip r:embed="rId4"/>
          <a:stretch>
            <a:fillRect/>
          </a:stretch>
        </p:blipFill>
        <p:spPr>
          <a:xfrm>
            <a:off x="2141638" y="337392"/>
            <a:ext cx="6773762" cy="6673557"/>
          </a:xfrm>
          <a:prstGeom prst="rect">
            <a:avLst/>
          </a:prstGeom>
        </p:spPr>
      </p:pic>
      <p:sp>
        <p:nvSpPr>
          <p:cNvPr id="8" name="TextBox 7">
            <a:extLst>
              <a:ext uri="{FF2B5EF4-FFF2-40B4-BE49-F238E27FC236}">
                <a16:creationId xmlns:a16="http://schemas.microsoft.com/office/drawing/2014/main" id="{846BF8A5-99CE-1DFA-62D2-4457736EC7D5}"/>
              </a:ext>
            </a:extLst>
          </p:cNvPr>
          <p:cNvSpPr txBox="1"/>
          <p:nvPr/>
        </p:nvSpPr>
        <p:spPr>
          <a:xfrm>
            <a:off x="8429123" y="2492053"/>
            <a:ext cx="2682145" cy="646331"/>
          </a:xfrm>
          <a:prstGeom prst="rect">
            <a:avLst/>
          </a:prstGeom>
          <a:noFill/>
        </p:spPr>
        <p:txBody>
          <a:bodyPr wrap="none" rtlCol="0">
            <a:spAutoFit/>
          </a:bodyPr>
          <a:lstStyle/>
          <a:p>
            <a:r>
              <a:rPr lang="en-US" b="1" dirty="0">
                <a:solidFill>
                  <a:srgbClr val="FF0000"/>
                </a:solidFill>
              </a:rPr>
              <a:t>Estimated (dynamic)</a:t>
            </a:r>
          </a:p>
          <a:p>
            <a:r>
              <a:rPr lang="en-US" b="1" dirty="0">
                <a:solidFill>
                  <a:srgbClr val="FF0000"/>
                </a:solidFill>
              </a:rPr>
              <a:t> treatment effect</a:t>
            </a:r>
          </a:p>
        </p:txBody>
      </p:sp>
      <p:cxnSp>
        <p:nvCxnSpPr>
          <p:cNvPr id="9" name="Straight Arrow Connector 8">
            <a:extLst>
              <a:ext uri="{FF2B5EF4-FFF2-40B4-BE49-F238E27FC236}">
                <a16:creationId xmlns:a16="http://schemas.microsoft.com/office/drawing/2014/main" id="{3722BC1A-8133-77F2-3B35-274B413263C9}"/>
              </a:ext>
            </a:extLst>
          </p:cNvPr>
          <p:cNvCxnSpPr>
            <a:cxnSpLocks/>
          </p:cNvCxnSpPr>
          <p:nvPr/>
        </p:nvCxnSpPr>
        <p:spPr>
          <a:xfrm>
            <a:off x="6156918" y="2418666"/>
            <a:ext cx="0" cy="99060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626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Are these results significant?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Autofit/>
          </a:bodyPr>
          <a:lstStyle/>
          <a:p>
            <a:r>
              <a:rPr lang="en-US" sz="2400" dirty="0">
                <a:cs typeface="Times New Roman" panose="02020603050405020304" pitchFamily="18" charset="0"/>
              </a:rPr>
              <a:t>These results aren’t like others we’ve been focusing on</a:t>
            </a:r>
          </a:p>
          <a:p>
            <a:pPr lvl="1"/>
            <a:r>
              <a:rPr lang="en-US" sz="2400" dirty="0">
                <a:cs typeface="Times New Roman" panose="02020603050405020304" pitchFamily="18" charset="0"/>
              </a:rPr>
              <a:t>Where are the stars? </a:t>
            </a:r>
          </a:p>
          <a:p>
            <a:r>
              <a:rPr lang="en-US" sz="2400" dirty="0">
                <a:cs typeface="Times New Roman" panose="02020603050405020304" pitchFamily="18" charset="0"/>
              </a:rPr>
              <a:t>We can still do inference! Using </a:t>
            </a:r>
            <a:r>
              <a:rPr lang="en-US" sz="2400" b="1" dirty="0">
                <a:cs typeface="Times New Roman" panose="02020603050405020304" pitchFamily="18" charset="0"/>
              </a:rPr>
              <a:t>randomization-based inference</a:t>
            </a:r>
          </a:p>
          <a:p>
            <a:pPr lvl="1"/>
            <a:r>
              <a:rPr lang="en-US" sz="2400" dirty="0">
                <a:cs typeface="Times New Roman" panose="02020603050405020304" pitchFamily="18" charset="0"/>
              </a:rPr>
              <a:t>Relies heavily on </a:t>
            </a:r>
            <a:r>
              <a:rPr lang="en-US" sz="2400" b="1" dirty="0">
                <a:cs typeface="Times New Roman" panose="02020603050405020304" pitchFamily="18" charset="0"/>
              </a:rPr>
              <a:t>placebo tests: </a:t>
            </a:r>
            <a:r>
              <a:rPr lang="en-US" sz="2400" dirty="0">
                <a:cs typeface="Times New Roman" panose="02020603050405020304" pitchFamily="18" charset="0"/>
              </a:rPr>
              <a:t>how does estimate change if </a:t>
            </a:r>
            <a:r>
              <a:rPr lang="en-US" sz="2400" i="1" dirty="0">
                <a:cs typeface="Times New Roman" panose="02020603050405020304" pitchFamily="18" charset="0"/>
              </a:rPr>
              <a:t>I</a:t>
            </a:r>
            <a:r>
              <a:rPr lang="en-US" sz="2400" dirty="0">
                <a:cs typeface="Times New Roman" panose="02020603050405020304" pitchFamily="18" charset="0"/>
              </a:rPr>
              <a:t> introduce sampling variation?</a:t>
            </a:r>
          </a:p>
        </p:txBody>
      </p:sp>
    </p:spTree>
    <p:extLst>
      <p:ext uri="{BB962C8B-B14F-4D97-AF65-F5344CB8AC3E}">
        <p14:creationId xmlns:p14="http://schemas.microsoft.com/office/powerpoint/2010/main" val="1179963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Are these results significant?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107012"/>
            <a:ext cx="10015390" cy="5141388"/>
          </a:xfrm>
        </p:spPr>
        <p:txBody>
          <a:bodyPr>
            <a:noAutofit/>
          </a:bodyPr>
          <a:lstStyle/>
          <a:p>
            <a:r>
              <a:rPr lang="en-US" sz="2400" dirty="0">
                <a:cs typeface="Times New Roman" panose="02020603050405020304" pitchFamily="18" charset="0"/>
              </a:rPr>
              <a:t>These results aren’t like others we’ve been focusing on</a:t>
            </a:r>
          </a:p>
          <a:p>
            <a:pPr lvl="1"/>
            <a:r>
              <a:rPr lang="en-US" sz="2400" dirty="0">
                <a:cs typeface="Times New Roman" panose="02020603050405020304" pitchFamily="18" charset="0"/>
              </a:rPr>
              <a:t>Where are the stars? </a:t>
            </a:r>
          </a:p>
          <a:p>
            <a:r>
              <a:rPr lang="en-US" sz="2400" dirty="0">
                <a:cs typeface="Times New Roman" panose="02020603050405020304" pitchFamily="18" charset="0"/>
              </a:rPr>
              <a:t>We can still do inference! Using </a:t>
            </a:r>
            <a:r>
              <a:rPr lang="en-US" sz="2400" b="1" dirty="0">
                <a:cs typeface="Times New Roman" panose="02020603050405020304" pitchFamily="18" charset="0"/>
              </a:rPr>
              <a:t>randomization-based inference</a:t>
            </a:r>
          </a:p>
          <a:p>
            <a:pPr lvl="1"/>
            <a:r>
              <a:rPr lang="en-US" sz="2400" dirty="0">
                <a:cs typeface="Times New Roman" panose="02020603050405020304" pitchFamily="18" charset="0"/>
              </a:rPr>
              <a:t>Relies heavily on </a:t>
            </a:r>
            <a:r>
              <a:rPr lang="en-US" sz="2400" b="1" dirty="0">
                <a:cs typeface="Times New Roman" panose="02020603050405020304" pitchFamily="18" charset="0"/>
              </a:rPr>
              <a:t>placebo tests</a:t>
            </a:r>
            <a:r>
              <a:rPr lang="en-US" sz="2400" dirty="0">
                <a:cs typeface="Times New Roman" panose="02020603050405020304" pitchFamily="18" charset="0"/>
              </a:rPr>
              <a:t> – how does my estimate change if I introduce sampling variation? </a:t>
            </a:r>
          </a:p>
          <a:p>
            <a:pPr marL="0" indent="0">
              <a:buNone/>
            </a:pPr>
            <a:r>
              <a:rPr lang="en-US" sz="2600" dirty="0">
                <a:cs typeface="Times New Roman" panose="02020603050405020304" pitchFamily="18" charset="0"/>
              </a:rPr>
              <a:t>In the context of synthetic control: </a:t>
            </a:r>
          </a:p>
          <a:p>
            <a:pPr marL="457200" indent="-457200">
              <a:buFont typeface="+mj-lt"/>
              <a:buAutoNum type="arabicPeriod"/>
            </a:pPr>
            <a:r>
              <a:rPr lang="en-US" sz="2400" dirty="0">
                <a:cs typeface="Times New Roman" panose="02020603050405020304" pitchFamily="18" charset="0"/>
              </a:rPr>
              <a:t>Pretend that each unit in the “donor pool” is treated, compare effects</a:t>
            </a:r>
          </a:p>
          <a:p>
            <a:pPr marL="457200" indent="-457200">
              <a:buFont typeface="+mj-lt"/>
              <a:buAutoNum type="arabicPeriod"/>
            </a:pPr>
            <a:r>
              <a:rPr lang="en-US" sz="2400" dirty="0">
                <a:cs typeface="Times New Roman" panose="02020603050405020304" pitchFamily="18" charset="0"/>
              </a:rPr>
              <a:t>Vary the timing of treatment, compare effects</a:t>
            </a:r>
          </a:p>
        </p:txBody>
      </p:sp>
    </p:spTree>
    <p:extLst>
      <p:ext uri="{BB962C8B-B14F-4D97-AF65-F5344CB8AC3E}">
        <p14:creationId xmlns:p14="http://schemas.microsoft.com/office/powerpoint/2010/main" val="4260630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521ADE-0748-AF9B-C09F-DC3798152949}"/>
              </a:ext>
            </a:extLst>
          </p:cNvPr>
          <p:cNvPicPr>
            <a:picLocks noChangeAspect="1"/>
          </p:cNvPicPr>
          <p:nvPr/>
        </p:nvPicPr>
        <p:blipFill>
          <a:blip r:embed="rId3"/>
          <a:stretch>
            <a:fillRect/>
          </a:stretch>
        </p:blipFill>
        <p:spPr>
          <a:xfrm>
            <a:off x="0" y="809283"/>
            <a:ext cx="6139540" cy="6048717"/>
          </a:xfrm>
          <a:prstGeom prst="rect">
            <a:avLst/>
          </a:prstGeom>
        </p:spPr>
      </p:pic>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Are these results significant?</a:t>
            </a:r>
            <a:endParaRPr lang="en-US" sz="36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52ABD71A-1F86-1120-6D45-CC95CA363F36}"/>
              </a:ext>
            </a:extLst>
          </p:cNvPr>
          <p:cNvPicPr>
            <a:picLocks noGrp="1" noChangeAspect="1"/>
          </p:cNvPicPr>
          <p:nvPr>
            <p:ph idx="1"/>
          </p:nvPr>
        </p:nvPicPr>
        <p:blipFill>
          <a:blip r:embed="rId4"/>
          <a:stretch>
            <a:fillRect/>
          </a:stretch>
        </p:blipFill>
        <p:spPr>
          <a:xfrm>
            <a:off x="5896236" y="1066800"/>
            <a:ext cx="5990964" cy="5141913"/>
          </a:xfrm>
        </p:spPr>
      </p:pic>
      <p:pic>
        <p:nvPicPr>
          <p:cNvPr id="9" name="Picture 2" descr="RStudio - RStudio">
            <a:extLst>
              <a:ext uri="{FF2B5EF4-FFF2-40B4-BE49-F238E27FC236}">
                <a16:creationId xmlns:a16="http://schemas.microsoft.com/office/drawing/2014/main" id="{15685E45-71B4-4D09-1705-513E3B5FE6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88454" y="5791199"/>
            <a:ext cx="1103313" cy="110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85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From Figure to Test Statistic: Are the results significant?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57EBE800-37EC-4DFA-D8BB-6600B99ACEBC}"/>
              </a:ext>
            </a:extLst>
          </p:cNvPr>
          <p:cNvPicPr>
            <a:picLocks noChangeAspect="1"/>
          </p:cNvPicPr>
          <p:nvPr/>
        </p:nvPicPr>
        <p:blipFill>
          <a:blip r:embed="rId3"/>
          <a:stretch>
            <a:fillRect/>
          </a:stretch>
        </p:blipFill>
        <p:spPr>
          <a:xfrm>
            <a:off x="640466" y="962232"/>
            <a:ext cx="7863840" cy="5904381"/>
          </a:xfrm>
          <a:prstGeom prst="rect">
            <a:avLst/>
          </a:prstGeom>
        </p:spPr>
      </p:pic>
    </p:spTree>
    <p:extLst>
      <p:ext uri="{BB962C8B-B14F-4D97-AF65-F5344CB8AC3E}">
        <p14:creationId xmlns:p14="http://schemas.microsoft.com/office/powerpoint/2010/main" val="1939799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Synthetic Control in Practice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Autofit/>
          </a:bodyPr>
          <a:lstStyle/>
          <a:p>
            <a:r>
              <a:rPr lang="en-US" sz="2400" dirty="0">
                <a:cs typeface="Times New Roman" panose="02020603050405020304" pitchFamily="18" charset="0"/>
              </a:rPr>
              <a:t>Relies on a </a:t>
            </a:r>
            <a:r>
              <a:rPr lang="en-US" sz="2400" b="1" dirty="0">
                <a:cs typeface="Times New Roman" panose="02020603050405020304" pitchFamily="18" charset="0"/>
              </a:rPr>
              <a:t>long pre-treatment time series </a:t>
            </a:r>
            <a:r>
              <a:rPr lang="en-US" sz="2400" dirty="0">
                <a:cs typeface="Times New Roman" panose="02020603050405020304" pitchFamily="18" charset="0"/>
              </a:rPr>
              <a:t>to establish good control</a:t>
            </a:r>
          </a:p>
          <a:p>
            <a:r>
              <a:rPr lang="en-US" sz="2400" dirty="0">
                <a:cs typeface="Times New Roman" panose="02020603050405020304" pitchFamily="18" charset="0"/>
              </a:rPr>
              <a:t>Follow guidelines in McClelland and Gault (2017)</a:t>
            </a:r>
          </a:p>
          <a:p>
            <a:r>
              <a:rPr lang="en-US" sz="2400" dirty="0">
                <a:cs typeface="Times New Roman" panose="02020603050405020304" pitchFamily="18" charset="0"/>
              </a:rPr>
              <a:t>Want solid economic argument for which donor states you include</a:t>
            </a:r>
          </a:p>
          <a:p>
            <a:pPr lvl="1"/>
            <a:r>
              <a:rPr lang="en-US" sz="2200" dirty="0">
                <a:cs typeface="Times New Roman" panose="02020603050405020304" pitchFamily="18" charset="0"/>
              </a:rPr>
              <a:t>At the least, your results should be robust to slight changes in donor pool</a:t>
            </a:r>
          </a:p>
          <a:p>
            <a:r>
              <a:rPr lang="en-US" sz="2400" dirty="0">
                <a:cs typeface="Times New Roman" panose="02020603050405020304" pitchFamily="18" charset="0"/>
              </a:rPr>
              <a:t>Current developments (augmented SC, etc.) deal with some strict requirements (fit on pre-treatment trends, etc.) </a:t>
            </a:r>
          </a:p>
          <a:p>
            <a:endParaRPr lang="en-US" sz="1050" dirty="0">
              <a:cs typeface="Times New Roman" panose="02020603050405020304" pitchFamily="18" charset="0"/>
            </a:endParaRPr>
          </a:p>
          <a:p>
            <a:pPr marL="0" indent="0">
              <a:buNone/>
            </a:pPr>
            <a:r>
              <a:rPr lang="en-US" sz="2800" dirty="0">
                <a:solidFill>
                  <a:schemeClr val="accent2">
                    <a:lumMod val="75000"/>
                  </a:schemeClr>
                </a:solidFill>
                <a:cs typeface="Times New Roman" panose="02020603050405020304" pitchFamily="18" charset="0"/>
              </a:rPr>
              <a:t>Some drawbacks of the method: </a:t>
            </a:r>
          </a:p>
          <a:p>
            <a:r>
              <a:rPr lang="en-US" sz="2400" b="0" i="0" dirty="0">
                <a:solidFill>
                  <a:srgbClr val="222222"/>
                </a:solidFill>
                <a:effectLst/>
                <a:cs typeface="Times New Roman" panose="02020603050405020304" pitchFamily="18" charset="0"/>
              </a:rPr>
              <a:t>Tends to overfit any noise in the outcome variable </a:t>
            </a:r>
          </a:p>
          <a:p>
            <a:r>
              <a:rPr lang="en-US" sz="2400" dirty="0">
                <a:solidFill>
                  <a:srgbClr val="222222"/>
                </a:solidFill>
                <a:cs typeface="Times New Roman" panose="02020603050405020304" pitchFamily="18" charset="0"/>
              </a:rPr>
              <a:t>Matching on the outcome variable – is that allowed? </a:t>
            </a:r>
          </a:p>
        </p:txBody>
      </p:sp>
    </p:spTree>
    <p:extLst>
      <p:ext uri="{BB962C8B-B14F-4D97-AF65-F5344CB8AC3E}">
        <p14:creationId xmlns:p14="http://schemas.microsoft.com/office/powerpoint/2010/main" val="3912686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Synthetic Controls </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953910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91399" y="645106"/>
            <a:ext cx="3563112" cy="650294"/>
          </a:xfrm>
        </p:spPr>
        <p:txBody>
          <a:bodyPr>
            <a:normAutofit fontScale="90000"/>
          </a:bodyPr>
          <a:lstStyle/>
          <a:p>
            <a:r>
              <a:rPr lang="en-US" dirty="0">
                <a:cs typeface="Times New Roman" panose="02020603050405020304" pitchFamily="18" charset="0"/>
              </a:rPr>
              <a:t>Additional Help</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C592E84-F181-A1A0-FF67-389261A36400}"/>
              </a:ext>
            </a:extLst>
          </p:cNvPr>
          <p:cNvPicPr>
            <a:picLocks noChangeAspect="1"/>
          </p:cNvPicPr>
          <p:nvPr/>
        </p:nvPicPr>
        <p:blipFill rotWithShape="1">
          <a:blip r:embed="rId3"/>
          <a:srcRect l="2240" r="4619" b="1"/>
          <a:stretch/>
        </p:blipFill>
        <p:spPr>
          <a:xfrm>
            <a:off x="266846" y="645106"/>
            <a:ext cx="7086600" cy="5535031"/>
          </a:xfrm>
          <a:prstGeom prst="rect">
            <a:avLst/>
          </a:prstGeom>
        </p:spPr>
      </p:pic>
      <p:sp>
        <p:nvSpPr>
          <p:cNvPr id="3" name="Content Placeholder 2"/>
          <p:cNvSpPr>
            <a:spLocks noGrp="1"/>
          </p:cNvSpPr>
          <p:nvPr>
            <p:ph idx="1"/>
          </p:nvPr>
        </p:nvSpPr>
        <p:spPr>
          <a:xfrm>
            <a:off x="7391399" y="1295400"/>
            <a:ext cx="3601065" cy="4884737"/>
          </a:xfrm>
        </p:spPr>
        <p:txBody>
          <a:bodyPr>
            <a:normAutofit/>
          </a:bodyPr>
          <a:lstStyle/>
          <a:p>
            <a:r>
              <a:rPr lang="en-US" sz="2400" b="0" i="0" dirty="0">
                <a:effectLst/>
                <a:cs typeface="Times New Roman" panose="02020603050405020304" pitchFamily="18" charset="0"/>
              </a:rPr>
              <a:t>Nice </a:t>
            </a:r>
            <a:r>
              <a:rPr lang="en-US" sz="2400" b="0" i="1" dirty="0">
                <a:effectLst/>
                <a:cs typeface="Times New Roman" panose="02020603050405020304" pitchFamily="18" charset="0"/>
              </a:rPr>
              <a:t>Journal of Economic Literature </a:t>
            </a:r>
            <a:r>
              <a:rPr lang="en-US" sz="2400" b="0" dirty="0">
                <a:effectLst/>
                <a:cs typeface="Times New Roman" panose="02020603050405020304" pitchFamily="18" charset="0"/>
              </a:rPr>
              <a:t>guide</a:t>
            </a:r>
            <a:endParaRPr lang="en-US" sz="2400" b="0" i="0" dirty="0">
              <a:effectLst/>
              <a:cs typeface="Times New Roman" panose="02020603050405020304" pitchFamily="18" charset="0"/>
            </a:endParaRPr>
          </a:p>
          <a:p>
            <a:r>
              <a:rPr lang="en-US" sz="2400" dirty="0">
                <a:cs typeface="Times New Roman" panose="02020603050405020304" pitchFamily="18" charset="0"/>
              </a:rPr>
              <a:t>Video presentation: </a:t>
            </a:r>
            <a:r>
              <a:rPr lang="en-US" sz="2400" dirty="0">
                <a:cs typeface="Times New Roman" panose="02020603050405020304" pitchFamily="18" charset="0"/>
                <a:hlinkClick r:id="rId4"/>
              </a:rPr>
              <a:t>https://www.youtube.com/watch?v=nKzNp-qpE-I&amp;ab_channel=BradyNeal-CausalInference</a:t>
            </a:r>
            <a:r>
              <a:rPr lang="en-US" sz="2400" dirty="0">
                <a:cs typeface="Times New Roman" panose="02020603050405020304" pitchFamily="18" charset="0"/>
              </a:rPr>
              <a:t> </a:t>
            </a:r>
            <a:endParaRPr lang="en-US" sz="2400" b="0" i="0" dirty="0">
              <a:effectLst/>
              <a:cs typeface="Times New Roman" panose="02020603050405020304" pitchFamily="18" charset="0"/>
            </a:endParaRPr>
          </a:p>
        </p:txBody>
      </p:sp>
    </p:spTree>
    <p:extLst>
      <p:ext uri="{BB962C8B-B14F-4D97-AF65-F5344CB8AC3E}">
        <p14:creationId xmlns:p14="http://schemas.microsoft.com/office/powerpoint/2010/main" val="4148253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16BF-43C7-2669-A83C-537A3280FBB3}"/>
              </a:ext>
            </a:extLst>
          </p:cNvPr>
          <p:cNvSpPr>
            <a:spLocks noGrp="1"/>
          </p:cNvSpPr>
          <p:nvPr>
            <p:ph type="title"/>
          </p:nvPr>
        </p:nvSpPr>
        <p:spPr/>
        <p:txBody>
          <a:bodyPr/>
          <a:lstStyle/>
          <a:p>
            <a:r>
              <a:rPr lang="en-US" dirty="0">
                <a:latin typeface="Aptos" panose="020B0004020202020204" pitchFamily="34" charset="0"/>
              </a:rPr>
              <a:t>Mini Referee Report	</a:t>
            </a:r>
          </a:p>
        </p:txBody>
      </p:sp>
      <p:sp>
        <p:nvSpPr>
          <p:cNvPr id="3" name="Content Placeholder 2">
            <a:extLst>
              <a:ext uri="{FF2B5EF4-FFF2-40B4-BE49-F238E27FC236}">
                <a16:creationId xmlns:a16="http://schemas.microsoft.com/office/drawing/2014/main" id="{0F7900C9-79D5-0726-E388-4308BE77BA59}"/>
              </a:ext>
            </a:extLst>
          </p:cNvPr>
          <p:cNvSpPr>
            <a:spLocks noGrp="1"/>
          </p:cNvSpPr>
          <p:nvPr>
            <p:ph idx="1"/>
          </p:nvPr>
        </p:nvSpPr>
        <p:spPr/>
        <p:txBody>
          <a:bodyPr>
            <a:normAutofit/>
          </a:bodyPr>
          <a:lstStyle/>
          <a:p>
            <a:r>
              <a:rPr lang="en-US" sz="2400" dirty="0">
                <a:latin typeface="Aptos" panose="020B0004020202020204" pitchFamily="34" charset="0"/>
                <a:cs typeface="Aparajita" panose="02020603050405020304" pitchFamily="18" charset="0"/>
              </a:rPr>
              <a:t>What do you like about the paper? </a:t>
            </a:r>
          </a:p>
          <a:p>
            <a:r>
              <a:rPr lang="en-US" sz="2400" dirty="0">
                <a:latin typeface="Aptos" panose="020B0004020202020204" pitchFamily="34" charset="0"/>
                <a:cs typeface="Aparajita" panose="02020603050405020304" pitchFamily="18" charset="0"/>
              </a:rPr>
              <a:t>What about the field experiments? Value added? </a:t>
            </a:r>
          </a:p>
          <a:p>
            <a:r>
              <a:rPr lang="en-US" sz="2400" dirty="0">
                <a:latin typeface="Aptos" panose="020B0004020202020204" pitchFamily="34" charset="0"/>
                <a:cs typeface="Aparajita" panose="02020603050405020304" pitchFamily="18" charset="0"/>
              </a:rPr>
              <a:t>Major concerns, etc.?</a:t>
            </a:r>
          </a:p>
          <a:p>
            <a:r>
              <a:rPr lang="en-US" sz="2400" dirty="0">
                <a:latin typeface="Aptos" panose="020B0004020202020204" pitchFamily="34" charset="0"/>
                <a:cs typeface="Aparajita" panose="02020603050405020304" pitchFamily="18" charset="0"/>
              </a:rPr>
              <a:t>This hasn’t been published – why do you think that is? </a:t>
            </a:r>
          </a:p>
        </p:txBody>
      </p:sp>
    </p:spTree>
    <p:extLst>
      <p:ext uri="{BB962C8B-B14F-4D97-AF65-F5344CB8AC3E}">
        <p14:creationId xmlns:p14="http://schemas.microsoft.com/office/powerpoint/2010/main" val="3741857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D1775-1437-ADDC-CAC3-051DB7230E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4872F8-CC29-DAC0-C5C4-EFE0894B4983}"/>
              </a:ext>
            </a:extLst>
          </p:cNvPr>
          <p:cNvSpPr>
            <a:spLocks noGrp="1"/>
          </p:cNvSpPr>
          <p:nvPr>
            <p:ph type="ctrTitle"/>
          </p:nvPr>
        </p:nvSpPr>
        <p:spPr>
          <a:xfrm>
            <a:off x="1261872" y="758952"/>
            <a:ext cx="10549128" cy="4041648"/>
          </a:xfrm>
        </p:spPr>
        <p:txBody>
          <a:bodyPr/>
          <a:lstStyle/>
          <a:p>
            <a:r>
              <a:rPr lang="en-US" dirty="0"/>
              <a:t>ML in Causal/Descriptive HSR Research:</a:t>
            </a:r>
          </a:p>
        </p:txBody>
      </p:sp>
      <p:sp>
        <p:nvSpPr>
          <p:cNvPr id="3" name="Subtitle 2">
            <a:extLst>
              <a:ext uri="{FF2B5EF4-FFF2-40B4-BE49-F238E27FC236}">
                <a16:creationId xmlns:a16="http://schemas.microsoft.com/office/drawing/2014/main" id="{D67C696B-9EE3-1E53-6B64-8F0ACBC0CC49}"/>
              </a:ext>
            </a:extLst>
          </p:cNvPr>
          <p:cNvSpPr>
            <a:spLocks noGrp="1"/>
          </p:cNvSpPr>
          <p:nvPr>
            <p:ph type="subTitle" idx="1"/>
          </p:nvPr>
        </p:nvSpPr>
        <p:spPr/>
        <p:txBody>
          <a:bodyPr>
            <a:normAutofit/>
          </a:bodyPr>
          <a:lstStyle/>
          <a:p>
            <a:r>
              <a:rPr lang="en-US" sz="4400" dirty="0"/>
              <a:t>A Short Primer</a:t>
            </a:r>
          </a:p>
        </p:txBody>
      </p:sp>
    </p:spTree>
    <p:extLst>
      <p:ext uri="{BB962C8B-B14F-4D97-AF65-F5344CB8AC3E}">
        <p14:creationId xmlns:p14="http://schemas.microsoft.com/office/powerpoint/2010/main" val="4257135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4CF12-2553-FF64-BBC9-8859E82DB9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26C39-2D2B-61DB-DC77-56884EFAC879}"/>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Conditional Density Estimation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0237EA-1978-2A79-30B2-65CCE20282E1}"/>
                  </a:ext>
                </a:extLst>
              </p:cNvPr>
              <p:cNvSpPr>
                <a:spLocks noGrp="1"/>
              </p:cNvSpPr>
              <p:nvPr>
                <p:ph idx="1"/>
              </p:nvPr>
            </p:nvSpPr>
            <p:spPr>
              <a:xfrm>
                <a:off x="609601" y="1066801"/>
                <a:ext cx="10015390" cy="5141388"/>
              </a:xfrm>
            </p:spPr>
            <p:txBody>
              <a:bodyPr>
                <a:noAutofit/>
              </a:bodyPr>
              <a:lstStyle/>
              <a:p>
                <a:r>
                  <a:rPr lang="en-US" sz="2400" dirty="0">
                    <a:solidFill>
                      <a:srgbClr val="222222"/>
                    </a:solidFill>
                    <a:cs typeface="Times New Roman" panose="02020603050405020304" pitchFamily="18" charset="0"/>
                  </a:rPr>
                  <a:t>In causal regressions, we focus on estimating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𝛽</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𝔼</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oMath>
                </a14:m>
                <a:endParaRPr lang="en-US" sz="2400" dirty="0">
                  <a:solidFill>
                    <a:srgbClr val="222222"/>
                  </a:solidFill>
                  <a:cs typeface="Times New Roman" panose="02020603050405020304" pitchFamily="18" charset="0"/>
                </a:endParaRPr>
              </a:p>
              <a:p>
                <a:r>
                  <a:rPr lang="en-US" sz="2400" dirty="0">
                    <a:solidFill>
                      <a:srgbClr val="222222"/>
                    </a:solidFill>
                    <a:cs typeface="Times New Roman" panose="02020603050405020304" pitchFamily="18" charset="0"/>
                  </a:rPr>
                  <a:t>Sometimes, we want to have: </a:t>
                </a:r>
              </a:p>
              <a:p>
                <a:pPr lvl="1"/>
                <a:r>
                  <a:rPr lang="en-US" sz="2200" dirty="0">
                    <a:solidFill>
                      <a:srgbClr val="222222"/>
                    </a:solidFill>
                    <a:cs typeface="Times New Roman" panose="02020603050405020304" pitchFamily="18" charset="0"/>
                  </a:rPr>
                  <a:t>Really good prediction (focus on </a:t>
                </a:r>
                <a14:m>
                  <m:oMath xmlns:m="http://schemas.openxmlformats.org/officeDocument/2006/math">
                    <m:acc>
                      <m:accPr>
                        <m:chr m:val="̂"/>
                        <m:ctrlPr>
                          <a:rPr lang="en-US" sz="2200" b="0" i="1" smtClean="0">
                            <a:solidFill>
                              <a:srgbClr val="222222"/>
                            </a:solidFill>
                            <a:latin typeface="Cambria Math" panose="02040503050406030204" pitchFamily="18" charset="0"/>
                            <a:cs typeface="Times New Roman" panose="02020603050405020304" pitchFamily="18" charset="0"/>
                          </a:rPr>
                        </m:ctrlPr>
                      </m:accPr>
                      <m:e>
                        <m:r>
                          <a:rPr lang="en-US" sz="2200" b="0" i="1" smtClean="0">
                            <a:solidFill>
                              <a:srgbClr val="222222"/>
                            </a:solidFill>
                            <a:latin typeface="Cambria Math" panose="02040503050406030204" pitchFamily="18" charset="0"/>
                            <a:cs typeface="Times New Roman" panose="02020603050405020304" pitchFamily="18" charset="0"/>
                          </a:rPr>
                          <m:t>𝑦</m:t>
                        </m:r>
                      </m:e>
                    </m:acc>
                  </m:oMath>
                </a14:m>
                <a:r>
                  <a:rPr lang="en-US" sz="2200" dirty="0">
                    <a:solidFill>
                      <a:srgbClr val="222222"/>
                    </a:solidFill>
                    <a:cs typeface="Times New Roman" panose="02020603050405020304" pitchFamily="18" charset="0"/>
                  </a:rPr>
                  <a:t> instead of </a:t>
                </a:r>
                <a14:m>
                  <m:oMath xmlns:m="http://schemas.openxmlformats.org/officeDocument/2006/math">
                    <m:r>
                      <a:rPr lang="en-US" sz="2200" b="0" i="1" smtClean="0">
                        <a:solidFill>
                          <a:srgbClr val="222222"/>
                        </a:solidFill>
                        <a:latin typeface="Cambria Math" panose="02040503050406030204" pitchFamily="18" charset="0"/>
                        <a:cs typeface="Times New Roman" panose="02020603050405020304" pitchFamily="18" charset="0"/>
                      </a:rPr>
                      <m:t>𝛽</m:t>
                    </m:r>
                    <m:r>
                      <a:rPr lang="en-US" sz="2200" b="0" i="1" smtClean="0">
                        <a:solidFill>
                          <a:srgbClr val="222222"/>
                        </a:solidFill>
                        <a:latin typeface="Cambria Math" panose="02040503050406030204" pitchFamily="18" charset="0"/>
                        <a:cs typeface="Times New Roman" panose="02020603050405020304" pitchFamily="18" charset="0"/>
                      </a:rPr>
                      <m:t>)</m:t>
                    </m:r>
                  </m:oMath>
                </a14:m>
                <a:endParaRPr lang="en-US" sz="2200" dirty="0">
                  <a:solidFill>
                    <a:srgbClr val="222222"/>
                  </a:solidFill>
                  <a:cs typeface="Times New Roman" panose="02020603050405020304" pitchFamily="18" charset="0"/>
                </a:endParaRPr>
              </a:p>
              <a:p>
                <a:pPr lvl="1"/>
                <a:r>
                  <a:rPr lang="en-US" sz="2200" dirty="0">
                    <a:solidFill>
                      <a:srgbClr val="222222"/>
                    </a:solidFill>
                    <a:cs typeface="Times New Roman" panose="02020603050405020304" pitchFamily="18" charset="0"/>
                  </a:rPr>
                  <a:t>A nonparametric estimate: not just </a:t>
                </a:r>
                <a14:m>
                  <m:oMath xmlns:m="http://schemas.openxmlformats.org/officeDocument/2006/math">
                    <m:r>
                      <m:rPr>
                        <m:sty m:val="p"/>
                      </m:rPr>
                      <a:rPr lang="en-US" sz="2400" b="0" i="0" smtClean="0">
                        <a:solidFill>
                          <a:srgbClr val="222222"/>
                        </a:solidFill>
                        <a:latin typeface="Cambria Math" panose="02040503050406030204" pitchFamily="18" charset="0"/>
                        <a:cs typeface="Times New Roman" panose="02020603050405020304" pitchFamily="18" charset="0"/>
                      </a:rPr>
                      <m:t>average</m:t>
                    </m:r>
                    <m:r>
                      <a:rPr lang="en-US" sz="2400" b="0" i="0" smtClean="0">
                        <a:solidFill>
                          <a:srgbClr val="222222"/>
                        </a:solidFill>
                        <a:latin typeface="Cambria Math" panose="02040503050406030204" pitchFamily="18" charset="0"/>
                        <a:cs typeface="Times New Roman" panose="02020603050405020304" pitchFamily="18" charset="0"/>
                      </a:rPr>
                      <m:t> </m:t>
                    </m:r>
                  </m:oMath>
                </a14:m>
                <a:r>
                  <a:rPr lang="en-US" sz="2400" dirty="0">
                    <a:solidFill>
                      <a:srgbClr val="222222"/>
                    </a:solidFill>
                    <a:cs typeface="Times New Roman" panose="02020603050405020304" pitchFamily="18" charset="0"/>
                  </a:rPr>
                  <a:t>but rather the full density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𝐹</m:t>
                    </m:r>
                    <m:d>
                      <m:dPr>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𝑦</m:t>
                        </m:r>
                      </m:e>
                      <m:e>
                        <m:r>
                          <a:rPr lang="en-US" sz="2400" b="0" i="1" smtClean="0">
                            <a:solidFill>
                              <a:srgbClr val="222222"/>
                            </a:solidFill>
                            <a:latin typeface="Cambria Math" panose="02040503050406030204" pitchFamily="18" charset="0"/>
                            <a:cs typeface="Times New Roman" panose="02020603050405020304" pitchFamily="18" charset="0"/>
                          </a:rPr>
                          <m:t>𝑥</m:t>
                        </m:r>
                      </m:e>
                    </m:d>
                  </m:oMath>
                </a14:m>
                <a:endParaRPr lang="en-US" sz="2400" b="0" dirty="0">
                  <a:solidFill>
                    <a:srgbClr val="222222"/>
                  </a:solidFill>
                  <a:cs typeface="Times New Roman" panose="02020603050405020304" pitchFamily="18" charset="0"/>
                </a:endParaRPr>
              </a:p>
              <a:p>
                <a:r>
                  <a:rPr lang="en-US" sz="2400" b="1" dirty="0">
                    <a:solidFill>
                      <a:srgbClr val="222222"/>
                    </a:solidFill>
                    <a:cs typeface="Times New Roman" panose="02020603050405020304" pitchFamily="18" charset="0"/>
                  </a:rPr>
                  <a:t>Machine learning </a:t>
                </a:r>
                <a:r>
                  <a:rPr lang="en-US" sz="2400" dirty="0">
                    <a:solidFill>
                      <a:srgbClr val="222222"/>
                    </a:solidFill>
                    <a:cs typeface="Times New Roman" panose="02020603050405020304" pitchFamily="18" charset="0"/>
                  </a:rPr>
                  <a:t>is well suited to these types of questions</a:t>
                </a:r>
                <a:endParaRPr lang="en-US" sz="2400" b="1" dirty="0">
                  <a:solidFill>
                    <a:srgbClr val="222222"/>
                  </a:solidFill>
                  <a:cs typeface="Times New Roman" panose="02020603050405020304" pitchFamily="18" charset="0"/>
                </a:endParaRPr>
              </a:p>
              <a:p>
                <a:pPr lvl="1"/>
                <a:r>
                  <a:rPr lang="en-US" sz="2400" dirty="0">
                    <a:solidFill>
                      <a:srgbClr val="222222"/>
                    </a:solidFill>
                    <a:cs typeface="Times New Roman" panose="02020603050405020304" pitchFamily="18" charset="0"/>
                  </a:rPr>
                  <a:t>Requires defining a loss function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𝐿</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𝑝</m:t>
                    </m:r>
                    <m:r>
                      <a:rPr lang="en-US" sz="2400" b="0" i="1" smtClean="0">
                        <a:solidFill>
                          <a:srgbClr val="222222"/>
                        </a:solidFill>
                        <a:latin typeface="Cambria Math" panose="02040503050406030204" pitchFamily="18" charset="0"/>
                        <a:cs typeface="Times New Roman" panose="02020603050405020304" pitchFamily="18" charset="0"/>
                      </a:rPr>
                      <m:t>,</m:t>
                    </m:r>
                    <m:acc>
                      <m:accPr>
                        <m:chr m:val="̂"/>
                        <m:ctrlPr>
                          <a:rPr lang="en-US" sz="2400" b="0" i="1" smtClean="0">
                            <a:solidFill>
                              <a:srgbClr val="222222"/>
                            </a:solidFill>
                            <a:latin typeface="Cambria Math" panose="02040503050406030204" pitchFamily="18" charset="0"/>
                            <a:cs typeface="Times New Roman" panose="02020603050405020304" pitchFamily="18" charset="0"/>
                          </a:rPr>
                        </m:ctrlPr>
                      </m:accPr>
                      <m:e>
                        <m:r>
                          <a:rPr lang="en-US" sz="2400" b="0" i="1" smtClean="0">
                            <a:solidFill>
                              <a:srgbClr val="222222"/>
                            </a:solidFill>
                            <a:latin typeface="Cambria Math" panose="02040503050406030204" pitchFamily="18" charset="0"/>
                            <a:cs typeface="Times New Roman" panose="02020603050405020304" pitchFamily="18" charset="0"/>
                          </a:rPr>
                          <m:t>𝑝</m:t>
                        </m:r>
                      </m:e>
                    </m:acc>
                    <m:r>
                      <a:rPr lang="en-US" sz="2400" b="0" i="1" smtClean="0">
                        <a:solidFill>
                          <a:srgbClr val="222222"/>
                        </a:solidFill>
                        <a:latin typeface="Cambria Math" panose="02040503050406030204" pitchFamily="18" charset="0"/>
                        <a:cs typeface="Times New Roman" panose="02020603050405020304" pitchFamily="18" charset="0"/>
                      </a:rPr>
                      <m:t>)</m:t>
                    </m:r>
                  </m:oMath>
                </a14:m>
                <a:r>
                  <a:rPr lang="en-US" sz="2400" dirty="0">
                    <a:solidFill>
                      <a:srgbClr val="222222"/>
                    </a:solidFill>
                    <a:cs typeface="Times New Roman" panose="02020603050405020304" pitchFamily="18" charset="0"/>
                  </a:rPr>
                  <a:t> as the difference between </a:t>
                </a:r>
              </a:p>
              <a:p>
                <a:pPr lvl="1"/>
                <a:r>
                  <a:rPr lang="en-US" sz="2400" dirty="0">
                    <a:solidFill>
                      <a:srgbClr val="222222"/>
                    </a:solidFill>
                    <a:cs typeface="Times New Roman" panose="02020603050405020304" pitchFamily="18" charset="0"/>
                  </a:rPr>
                  <a:t>True probabilities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𝑝</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oMath>
                </a14:m>
                <a:r>
                  <a:rPr lang="en-US" sz="2400" dirty="0">
                    <a:solidFill>
                      <a:srgbClr val="222222"/>
                    </a:solidFill>
                    <a:cs typeface="Times New Roman" panose="02020603050405020304" pitchFamily="18" charset="0"/>
                  </a:rPr>
                  <a:t> </a:t>
                </a:r>
              </a:p>
              <a:p>
                <a:pPr lvl="1"/>
                <a:r>
                  <a:rPr lang="en-US" sz="2400" dirty="0">
                    <a:solidFill>
                      <a:srgbClr val="222222"/>
                    </a:solidFill>
                    <a:cs typeface="Times New Roman" panose="02020603050405020304" pitchFamily="18" charset="0"/>
                  </a:rPr>
                  <a:t>Predicted probabilities </a:t>
                </a:r>
                <a14:m>
                  <m:oMath xmlns:m="http://schemas.openxmlformats.org/officeDocument/2006/math">
                    <m:acc>
                      <m:accPr>
                        <m:chr m:val="̂"/>
                        <m:ctrlPr>
                          <a:rPr lang="en-US" sz="2400" b="0" i="1" smtClean="0">
                            <a:solidFill>
                              <a:srgbClr val="222222"/>
                            </a:solidFill>
                            <a:latin typeface="Cambria Math" panose="02040503050406030204" pitchFamily="18" charset="0"/>
                            <a:cs typeface="Times New Roman" panose="02020603050405020304" pitchFamily="18" charset="0"/>
                          </a:rPr>
                        </m:ctrlPr>
                      </m:accPr>
                      <m:e>
                        <m:r>
                          <a:rPr lang="en-US" sz="2400" b="0" i="1" smtClean="0">
                            <a:solidFill>
                              <a:srgbClr val="222222"/>
                            </a:solidFill>
                            <a:latin typeface="Cambria Math" panose="02040503050406030204" pitchFamily="18" charset="0"/>
                            <a:cs typeface="Times New Roman" panose="02020603050405020304" pitchFamily="18" charset="0"/>
                          </a:rPr>
                          <m:t>𝑝</m:t>
                        </m:r>
                      </m:e>
                    </m:acc>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oMath>
                </a14:m>
                <a:endParaRPr lang="en-US" sz="2400" dirty="0">
                  <a:solidFill>
                    <a:srgbClr val="222222"/>
                  </a:solidFill>
                  <a:cs typeface="Times New Roman" panose="02020603050405020304" pitchFamily="18" charset="0"/>
                </a:endParaRPr>
              </a:p>
              <a:p>
                <a:pPr lvl="1"/>
                <a:r>
                  <a:rPr lang="en-US" sz="2400" dirty="0">
                    <a:solidFill>
                      <a:srgbClr val="222222"/>
                    </a:solidFill>
                    <a:cs typeface="Times New Roman" panose="02020603050405020304" pitchFamily="18" charset="0"/>
                  </a:rPr>
                  <a:t>A machine learning model presents a </a:t>
                </a:r>
                <a:r>
                  <a:rPr lang="en-US" sz="2400" b="1" dirty="0">
                    <a:solidFill>
                      <a:srgbClr val="222222"/>
                    </a:solidFill>
                    <a:cs typeface="Times New Roman" panose="02020603050405020304" pitchFamily="18" charset="0"/>
                  </a:rPr>
                  <a:t>possible data structure </a:t>
                </a:r>
                <a:r>
                  <a:rPr lang="en-US" sz="2400" dirty="0">
                    <a:solidFill>
                      <a:srgbClr val="222222"/>
                    </a:solidFill>
                    <a:cs typeface="Times New Roman" panose="02020603050405020304" pitchFamily="18" charset="0"/>
                  </a:rPr>
                  <a:t>that is really good at minimizing the loss function (difference between real and predicted probabilities)</a:t>
                </a:r>
              </a:p>
            </p:txBody>
          </p:sp>
        </mc:Choice>
        <mc:Fallback xmlns="">
          <p:sp>
            <p:nvSpPr>
              <p:cNvPr id="3" name="Content Placeholder 2">
                <a:extLst>
                  <a:ext uri="{FF2B5EF4-FFF2-40B4-BE49-F238E27FC236}">
                    <a16:creationId xmlns:a16="http://schemas.microsoft.com/office/drawing/2014/main" id="{130237EA-1978-2A79-30B2-65CCE20282E1}"/>
                  </a:ext>
                </a:extLst>
              </p:cNvPr>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t="-1305"/>
                </a:stretch>
              </a:blipFill>
            </p:spPr>
            <p:txBody>
              <a:bodyPr/>
              <a:lstStyle/>
              <a:p>
                <a:r>
                  <a:rPr lang="en-US">
                    <a:noFill/>
                  </a:rPr>
                  <a:t> </a:t>
                </a:r>
              </a:p>
            </p:txBody>
          </p:sp>
        </mc:Fallback>
      </mc:AlternateContent>
    </p:spTree>
    <p:extLst>
      <p:ext uri="{BB962C8B-B14F-4D97-AF65-F5344CB8AC3E}">
        <p14:creationId xmlns:p14="http://schemas.microsoft.com/office/powerpoint/2010/main" val="425404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08F1A-696A-0086-E7B7-E1967D6C76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AFE0A4-B6E3-BB78-65AC-4AD781015D38}"/>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ML good for? What is it not good for? </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70E1531-2BD4-8DDF-5960-03EB061E9F85}"/>
              </a:ext>
            </a:extLst>
          </p:cNvPr>
          <p:cNvSpPr>
            <a:spLocks noGrp="1"/>
          </p:cNvSpPr>
          <p:nvPr>
            <p:ph idx="1"/>
          </p:nvPr>
        </p:nvSpPr>
        <p:spPr>
          <a:xfrm>
            <a:off x="609601" y="1066801"/>
            <a:ext cx="10015390" cy="5141388"/>
          </a:xfrm>
        </p:spPr>
        <p:txBody>
          <a:bodyPr>
            <a:noAutofit/>
          </a:bodyPr>
          <a:lstStyle/>
          <a:p>
            <a:r>
              <a:rPr lang="en-US" sz="2400" dirty="0">
                <a:solidFill>
                  <a:srgbClr val="222222"/>
                </a:solidFill>
                <a:cs typeface="Times New Roman" panose="02020603050405020304" pitchFamily="18" charset="0"/>
              </a:rPr>
              <a:t>Advantages: </a:t>
            </a:r>
          </a:p>
          <a:p>
            <a:pPr lvl="1"/>
            <a:r>
              <a:rPr lang="en-US" sz="2200" dirty="0">
                <a:solidFill>
                  <a:srgbClr val="222222"/>
                </a:solidFill>
                <a:cs typeface="Times New Roman" panose="02020603050405020304" pitchFamily="18" charset="0"/>
              </a:rPr>
              <a:t>Really great at prediction</a:t>
            </a:r>
          </a:p>
          <a:p>
            <a:pPr lvl="1"/>
            <a:r>
              <a:rPr lang="en-US" sz="2200" dirty="0">
                <a:solidFill>
                  <a:srgbClr val="222222"/>
                </a:solidFill>
                <a:cs typeface="Times New Roman" panose="02020603050405020304" pitchFamily="18" charset="0"/>
              </a:rPr>
              <a:t>Can be useful in building out descriptive stats</a:t>
            </a:r>
          </a:p>
          <a:p>
            <a:pPr lvl="1"/>
            <a:r>
              <a:rPr lang="en-US" sz="2200" dirty="0">
                <a:solidFill>
                  <a:srgbClr val="222222"/>
                </a:solidFill>
                <a:cs typeface="Times New Roman" panose="02020603050405020304" pitchFamily="18" charset="0"/>
              </a:rPr>
              <a:t>Can also be useful for </a:t>
            </a:r>
            <a:r>
              <a:rPr lang="en-US" sz="2200" b="1" dirty="0">
                <a:solidFill>
                  <a:srgbClr val="222222"/>
                </a:solidFill>
                <a:cs typeface="Times New Roman" panose="02020603050405020304" pitchFamily="18" charset="0"/>
              </a:rPr>
              <a:t>decomposition analyses</a:t>
            </a:r>
            <a:endParaRPr lang="en-US" sz="2200" dirty="0">
              <a:solidFill>
                <a:srgbClr val="222222"/>
              </a:solidFill>
              <a:cs typeface="Times New Roman" panose="02020603050405020304" pitchFamily="18" charset="0"/>
            </a:endParaRPr>
          </a:p>
          <a:p>
            <a:r>
              <a:rPr lang="en-US" sz="2400" dirty="0">
                <a:solidFill>
                  <a:srgbClr val="222222"/>
                </a:solidFill>
                <a:cs typeface="Times New Roman" panose="02020603050405020304" pitchFamily="18" charset="0"/>
              </a:rPr>
              <a:t>Disadvantages: </a:t>
            </a:r>
          </a:p>
          <a:p>
            <a:pPr lvl="1"/>
            <a:r>
              <a:rPr lang="en-US" sz="2200" dirty="0">
                <a:solidFill>
                  <a:srgbClr val="222222"/>
                </a:solidFill>
                <a:cs typeface="Times New Roman" panose="02020603050405020304" pitchFamily="18" charset="0"/>
              </a:rPr>
              <a:t>Cannot handle deep assumptions about the structure of the DGP </a:t>
            </a:r>
          </a:p>
          <a:p>
            <a:pPr lvl="1"/>
            <a:r>
              <a:rPr lang="en-US" sz="2200" dirty="0">
                <a:solidFill>
                  <a:srgbClr val="222222"/>
                </a:solidFill>
                <a:cs typeface="Times New Roman" panose="02020603050405020304" pitchFamily="18" charset="0"/>
              </a:rPr>
              <a:t>For example, cannot model selection bias or endogeneity without </a:t>
            </a:r>
            <a:r>
              <a:rPr lang="en-US" sz="2200" i="1" dirty="0">
                <a:solidFill>
                  <a:srgbClr val="222222"/>
                </a:solidFill>
                <a:cs typeface="Times New Roman" panose="02020603050405020304" pitchFamily="18" charset="0"/>
              </a:rPr>
              <a:t>ex-ante </a:t>
            </a:r>
            <a:r>
              <a:rPr lang="en-US" sz="2200" dirty="0">
                <a:solidFill>
                  <a:srgbClr val="222222"/>
                </a:solidFill>
                <a:cs typeface="Times New Roman" panose="02020603050405020304" pitchFamily="18" charset="0"/>
              </a:rPr>
              <a:t>assumptions by researcher (which defeats purpose of ML) </a:t>
            </a:r>
          </a:p>
          <a:p>
            <a:pPr lvl="1"/>
            <a:r>
              <a:rPr lang="en-US" sz="2200" dirty="0">
                <a:solidFill>
                  <a:srgbClr val="222222"/>
                </a:solidFill>
                <a:cs typeface="Times New Roman" panose="02020603050405020304" pitchFamily="18" charset="0"/>
              </a:rPr>
              <a:t>On its own, then, generally insufficient for causal questions</a:t>
            </a:r>
          </a:p>
          <a:p>
            <a:pPr lvl="1"/>
            <a:r>
              <a:rPr lang="en-US" sz="2200" dirty="0">
                <a:solidFill>
                  <a:srgbClr val="222222"/>
                </a:solidFill>
                <a:cs typeface="Times New Roman" panose="02020603050405020304" pitchFamily="18" charset="0"/>
              </a:rPr>
              <a:t>Can be combined with other methods to get causality </a:t>
            </a:r>
            <a:r>
              <a:rPr lang="en-US" sz="2200" b="1" dirty="0">
                <a:solidFill>
                  <a:srgbClr val="222222"/>
                </a:solidFill>
                <a:cs typeface="Times New Roman" panose="02020603050405020304" pitchFamily="18" charset="0"/>
              </a:rPr>
              <a:t>(double debiased ML + IV)</a:t>
            </a:r>
          </a:p>
        </p:txBody>
      </p:sp>
    </p:spTree>
    <p:extLst>
      <p:ext uri="{BB962C8B-B14F-4D97-AF65-F5344CB8AC3E}">
        <p14:creationId xmlns:p14="http://schemas.microsoft.com/office/powerpoint/2010/main" val="506718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E7A04-4793-67D5-3116-5CBAFFC1F1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D5A35-3A52-7250-8768-8F5172825A00}"/>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Option 1: LASSO</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D5582D-05D8-6B5C-268F-1D76AE0AF705}"/>
                  </a:ext>
                </a:extLst>
              </p:cNvPr>
              <p:cNvSpPr>
                <a:spLocks noGrp="1"/>
              </p:cNvSpPr>
              <p:nvPr>
                <p:ph idx="1"/>
              </p:nvPr>
            </p:nvSpPr>
            <p:spPr>
              <a:xfrm>
                <a:off x="609600" y="962232"/>
                <a:ext cx="9247632" cy="5217905"/>
              </a:xfrm>
            </p:spPr>
            <p:txBody>
              <a:bodyPr>
                <a:normAutofit fontScale="85000" lnSpcReduction="20000"/>
              </a:bodyPr>
              <a:lstStyle/>
              <a:p>
                <a:pPr marL="0" indent="0">
                  <a:buNone/>
                </a:pPr>
                <a:r>
                  <a:rPr lang="en-US" sz="2200" dirty="0"/>
                  <a:t>(</a:t>
                </a:r>
                <a:r>
                  <a:rPr lang="en-US" sz="2400" dirty="0"/>
                  <a:t>Least Absolute Shrinkage and Selection Operator)</a:t>
                </a:r>
              </a:p>
              <a:p>
                <a:r>
                  <a:rPr lang="en-US" sz="2400" b="1" dirty="0"/>
                  <a:t>Goal:</a:t>
                </a:r>
                <a:r>
                  <a:rPr lang="en-US" sz="2400" dirty="0"/>
                  <a:t> Simultaneously </a:t>
                </a:r>
                <a:r>
                  <a:rPr lang="en-US" sz="2400" b="1" dirty="0"/>
                  <a:t>regularize</a:t>
                </a:r>
                <a:r>
                  <a:rPr lang="en-US" sz="2400" dirty="0"/>
                  <a:t> and </a:t>
                </a:r>
                <a:r>
                  <a:rPr lang="en-US" sz="2400" b="1" dirty="0"/>
                  <a:t>select variables</a:t>
                </a:r>
                <a:r>
                  <a:rPr lang="en-US" sz="2400" dirty="0"/>
                  <a:t> in high-dimensional or multicollinear settings. Essentially, this is a </a:t>
                </a:r>
                <a:r>
                  <a:rPr lang="en-US" sz="2400" b="1" dirty="0"/>
                  <a:t>supercharged </a:t>
                </a:r>
                <a:r>
                  <a:rPr lang="en-US" sz="2400" dirty="0"/>
                  <a:t>linear model</a:t>
                </a:r>
              </a:p>
              <a:p>
                <a:r>
                  <a:rPr lang="en-US" sz="2400" b="1" dirty="0"/>
                  <a:t>Model</a:t>
                </a:r>
              </a:p>
              <a:p>
                <a:pPr marL="0" indent="0">
                  <a:buNone/>
                </a:pPr>
                <a14:m>
                  <m:oMathPara xmlns:m="http://schemas.openxmlformats.org/officeDocument/2006/math">
                    <m:oMathParaPr>
                      <m:jc m:val="centerGroup"/>
                    </m:oMathParaPr>
                    <m:oMath xmlns:m="http://schemas.openxmlformats.org/officeDocument/2006/math">
                      <m:sSup>
                        <m:sSupPr>
                          <m:ctrlPr>
                            <a:rPr lang="en-US" sz="2200" b="0" i="1" dirty="0"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𝛽</m:t>
                              </m:r>
                            </m:e>
                          </m:acc>
                        </m:e>
                        <m:sup>
                          <m:r>
                            <a:rPr lang="en-US" sz="2200" b="0" i="1" dirty="0" smtClean="0">
                              <a:latin typeface="Cambria Math" panose="02040503050406030204" pitchFamily="18" charset="0"/>
                            </a:rPr>
                            <m:t>𝐿𝐴𝑆𝑆𝑂</m:t>
                          </m:r>
                        </m:sup>
                      </m:sSup>
                      <m:r>
                        <a:rPr lang="en-US" sz="2200" b="0" i="1" dirty="0" smtClean="0">
                          <a:latin typeface="Cambria Math" panose="02040503050406030204" pitchFamily="18" charset="0"/>
                        </a:rPr>
                        <m:t>=</m:t>
                      </m:r>
                      <m:func>
                        <m:funcPr>
                          <m:ctrlPr>
                            <a:rPr lang="en-US" sz="2200" b="0" i="1" dirty="0" smtClean="0">
                              <a:latin typeface="Cambria Math" panose="02040503050406030204" pitchFamily="18" charset="0"/>
                            </a:rPr>
                          </m:ctrlPr>
                        </m:funcPr>
                        <m:fName>
                          <m:r>
                            <m:rPr>
                              <m:sty m:val="p"/>
                            </m:rPr>
                            <a:rPr lang="en-US" sz="2200" b="0" i="0" dirty="0" smtClean="0">
                              <a:latin typeface="Cambria Math" panose="02040503050406030204" pitchFamily="18" charset="0"/>
                            </a:rPr>
                            <m:t>arg</m:t>
                          </m:r>
                        </m:fName>
                        <m:e>
                          <m:func>
                            <m:funcPr>
                              <m:ctrlPr>
                                <a:rPr lang="en-US" sz="2200" b="0" i="1" dirty="0" smtClean="0">
                                  <a:latin typeface="Cambria Math" panose="02040503050406030204" pitchFamily="18" charset="0"/>
                                </a:rPr>
                              </m:ctrlPr>
                            </m:funcPr>
                            <m:fName>
                              <m:limLow>
                                <m:limLowPr>
                                  <m:ctrlPr>
                                    <a:rPr lang="en-US" sz="2200" b="0" i="1" dirty="0" smtClean="0">
                                      <a:latin typeface="Cambria Math" panose="02040503050406030204" pitchFamily="18" charset="0"/>
                                    </a:rPr>
                                  </m:ctrlPr>
                                </m:limLowPr>
                                <m:e>
                                  <m:r>
                                    <m:rPr>
                                      <m:sty m:val="p"/>
                                    </m:rPr>
                                    <a:rPr lang="en-US" sz="2200" b="0" i="0" dirty="0" smtClean="0">
                                      <a:latin typeface="Cambria Math" panose="02040503050406030204" pitchFamily="18" charset="0"/>
                                    </a:rPr>
                                    <m:t>min</m:t>
                                  </m:r>
                                </m:e>
                                <m:lim>
                                  <m:r>
                                    <a:rPr lang="en-US" sz="2200" b="0" i="1" dirty="0" smtClean="0">
                                      <a:latin typeface="Cambria Math" panose="02040503050406030204" pitchFamily="18" charset="0"/>
                                    </a:rPr>
                                    <m:t>𝛽</m:t>
                                  </m:r>
                                </m:lim>
                              </m:limLow>
                            </m:fName>
                            <m:e>
                              <m:f>
                                <m:fPr>
                                  <m:ctrlPr>
                                    <a:rPr lang="en-US" sz="2200" b="0" i="1" dirty="0" smtClean="0">
                                      <a:latin typeface="Cambria Math" panose="02040503050406030204" pitchFamily="18" charset="0"/>
                                    </a:rPr>
                                  </m:ctrlPr>
                                </m:fPr>
                                <m:num>
                                  <m:r>
                                    <a:rPr lang="en-US" sz="2200" b="0" i="1" dirty="0" smtClean="0">
                                      <a:latin typeface="Cambria Math" panose="02040503050406030204" pitchFamily="18" charset="0"/>
                                    </a:rPr>
                                    <m:t>1</m:t>
                                  </m:r>
                                </m:num>
                                <m:den>
                                  <m:r>
                                    <a:rPr lang="en-US" sz="2200" b="0" i="1" dirty="0" smtClean="0">
                                      <a:latin typeface="Cambria Math" panose="02040503050406030204" pitchFamily="18" charset="0"/>
                                    </a:rPr>
                                    <m:t>2</m:t>
                                  </m:r>
                                  <m:r>
                                    <a:rPr lang="en-US" sz="2200" b="0" i="1" dirty="0" smtClean="0">
                                      <a:latin typeface="Cambria Math" panose="02040503050406030204" pitchFamily="18" charset="0"/>
                                    </a:rPr>
                                    <m:t>𝑛</m:t>
                                  </m:r>
                                </m:den>
                              </m:f>
                              <m:nary>
                                <m:naryPr>
                                  <m:chr m:val="∑"/>
                                  <m:supHide m:val="on"/>
                                  <m:ctrlPr>
                                    <a:rPr lang="en-US" sz="2200" b="0" i="1" dirty="0" smtClean="0">
                                      <a:latin typeface="Cambria Math" panose="02040503050406030204" pitchFamily="18" charset="0"/>
                                    </a:rPr>
                                  </m:ctrlPr>
                                </m:naryPr>
                                <m:sub>
                                  <m:r>
                                    <a:rPr lang="en-US" sz="2200" b="0" i="1" dirty="0" smtClean="0">
                                      <a:latin typeface="Cambria Math" panose="02040503050406030204" pitchFamily="18" charset="0"/>
                                    </a:rPr>
                                    <m:t>𝑖</m:t>
                                  </m:r>
                                </m:sub>
                                <m:sup/>
                                <m:e>
                                  <m:sSup>
                                    <m:sSupPr>
                                      <m:ctrlPr>
                                        <a:rPr lang="en-US" sz="2200" b="0" i="1" dirty="0" smtClean="0">
                                          <a:latin typeface="Cambria Math" panose="02040503050406030204" pitchFamily="18" charset="0"/>
                                        </a:rPr>
                                      </m:ctrlPr>
                                    </m:sSupPr>
                                    <m:e>
                                      <m:d>
                                        <m:dPr>
                                          <m:ctrlPr>
                                            <a:rPr lang="en-US" sz="2200" b="0" i="1" dirty="0" smtClean="0">
                                              <a:latin typeface="Cambria Math" panose="02040503050406030204" pitchFamily="18" charset="0"/>
                                            </a:rPr>
                                          </m:ctrlPr>
                                        </m:dPr>
                                        <m:e>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𝑦</m:t>
                                              </m:r>
                                            </m:e>
                                            <m:sub>
                                              <m:r>
                                                <a:rPr lang="en-US" sz="2200" b="0" i="1" dirty="0" smtClean="0">
                                                  <a:latin typeface="Cambria Math" panose="02040503050406030204" pitchFamily="18" charset="0"/>
                                                </a:rPr>
                                                <m:t>𝑖</m:t>
                                              </m:r>
                                            </m:sub>
                                          </m:sSub>
                                          <m:r>
                                            <a:rPr lang="en-US" sz="2200" b="0" i="1" dirty="0" smtClean="0">
                                              <a:latin typeface="Cambria Math" panose="02040503050406030204" pitchFamily="18" charset="0"/>
                                            </a:rPr>
                                            <m:t>−</m:t>
                                          </m:r>
                                          <m:sSubSup>
                                            <m:sSubSupPr>
                                              <m:ctrlPr>
                                                <a:rPr lang="en-US" sz="2200" b="0" i="1" dirty="0" smtClean="0">
                                                  <a:latin typeface="Cambria Math" panose="02040503050406030204" pitchFamily="18" charset="0"/>
                                                </a:rPr>
                                              </m:ctrlPr>
                                            </m:sSubSupPr>
                                            <m:e>
                                              <m:r>
                                                <a:rPr lang="en-US" sz="2200" b="0" i="1" dirty="0" smtClean="0">
                                                  <a:latin typeface="Cambria Math" panose="02040503050406030204" pitchFamily="18" charset="0"/>
                                                </a:rPr>
                                                <m:t>𝑥</m:t>
                                              </m:r>
                                            </m:e>
                                            <m:sub>
                                              <m:r>
                                                <a:rPr lang="en-US" sz="2200" b="0" i="1" dirty="0" smtClean="0">
                                                  <a:latin typeface="Cambria Math" panose="02040503050406030204" pitchFamily="18" charset="0"/>
                                                </a:rPr>
                                                <m:t>𝑖</m:t>
                                              </m:r>
                                            </m:sub>
                                            <m:sup>
                                              <m:r>
                                                <a:rPr lang="en-US" sz="2200" b="0" i="1" dirty="0" smtClean="0">
                                                  <a:latin typeface="Cambria Math" panose="02040503050406030204" pitchFamily="18" charset="0"/>
                                                </a:rPr>
                                                <m:t>′</m:t>
                                              </m:r>
                                            </m:sup>
                                          </m:sSubSup>
                                          <m:r>
                                            <a:rPr lang="en-US" sz="2200" b="0" i="1" dirty="0" smtClean="0">
                                              <a:latin typeface="Cambria Math" panose="02040503050406030204" pitchFamily="18" charset="0"/>
                                            </a:rPr>
                                            <m:t>𝛽</m:t>
                                          </m:r>
                                        </m:e>
                                      </m:d>
                                    </m:e>
                                    <m:sup>
                                      <m:r>
                                        <a:rPr lang="en-US" sz="2200" b="0" i="1" dirty="0" smtClean="0">
                                          <a:latin typeface="Cambria Math" panose="02040503050406030204" pitchFamily="18" charset="0"/>
                                        </a:rPr>
                                        <m:t>2</m:t>
                                      </m:r>
                                    </m:sup>
                                  </m:sSup>
                                  <m:r>
                                    <a:rPr lang="en-US" sz="2200" b="0" i="1" dirty="0" smtClean="0">
                                      <a:latin typeface="Cambria Math" panose="02040503050406030204" pitchFamily="18" charset="0"/>
                                    </a:rPr>
                                    <m:t>+</m:t>
                                  </m:r>
                                  <m:r>
                                    <a:rPr lang="en-US" sz="2200" b="0" i="1" dirty="0" smtClean="0">
                                      <a:latin typeface="Cambria Math" panose="02040503050406030204" pitchFamily="18" charset="0"/>
                                    </a:rPr>
                                    <m:t>𝜆</m:t>
                                  </m:r>
                                  <m:nary>
                                    <m:naryPr>
                                      <m:chr m:val="∑"/>
                                      <m:supHide m:val="on"/>
                                      <m:ctrlPr>
                                        <a:rPr lang="en-US" sz="2200" b="0" i="1" dirty="0" smtClean="0">
                                          <a:latin typeface="Cambria Math" panose="02040503050406030204" pitchFamily="18" charset="0"/>
                                        </a:rPr>
                                      </m:ctrlPr>
                                    </m:naryPr>
                                    <m:sub>
                                      <m:r>
                                        <a:rPr lang="en-US" sz="2200" b="0" i="1" dirty="0" smtClean="0">
                                          <a:latin typeface="Cambria Math" panose="02040503050406030204" pitchFamily="18" charset="0"/>
                                        </a:rPr>
                                        <m:t>𝑗</m:t>
                                      </m:r>
                                    </m:sub>
                                    <m:sup/>
                                    <m:e>
                                      <m:r>
                                        <a:rPr lang="en-US" sz="2200" b="0" i="1" dirty="0" smtClean="0">
                                          <a:latin typeface="Cambria Math" panose="02040503050406030204" pitchFamily="18" charset="0"/>
                                        </a:rPr>
                                        <m:t>|</m:t>
                                      </m:r>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𝛽</m:t>
                                          </m:r>
                                        </m:e>
                                        <m:sub>
                                          <m:r>
                                            <a:rPr lang="en-US" sz="2200" b="0" i="1" dirty="0" smtClean="0">
                                              <a:latin typeface="Cambria Math" panose="02040503050406030204" pitchFamily="18" charset="0"/>
                                            </a:rPr>
                                            <m:t>𝑗</m:t>
                                          </m:r>
                                        </m:sub>
                                      </m:sSub>
                                      <m:r>
                                        <a:rPr lang="en-US" sz="2200" b="0" i="1" dirty="0" smtClean="0">
                                          <a:latin typeface="Cambria Math" panose="02040503050406030204" pitchFamily="18" charset="0"/>
                                        </a:rPr>
                                        <m:t>|</m:t>
                                      </m:r>
                                    </m:e>
                                  </m:nary>
                                </m:e>
                              </m:nary>
                            </m:e>
                          </m:func>
                        </m:e>
                      </m:func>
                    </m:oMath>
                  </m:oMathPara>
                </a14:m>
                <a:endParaRPr lang="en-US" sz="2200" dirty="0"/>
              </a:p>
              <a:p>
                <a:pPr marL="0" indent="0">
                  <a:buNone/>
                </a:pPr>
                <a:r>
                  <a:rPr lang="en-US" sz="2400" b="1" dirty="0"/>
                  <a:t>Key Properties</a:t>
                </a:r>
              </a:p>
              <a:p>
                <a:r>
                  <a:rPr lang="en-US" sz="2400" b="1" dirty="0"/>
                  <a:t>New penalty term: </a:t>
                </a:r>
                <a:r>
                  <a:rPr lang="en-US" sz="2400" dirty="0"/>
                  <a:t>shrinks coefficients toward zero; can set some </a:t>
                </a:r>
                <a:r>
                  <a:rPr lang="en-US" sz="2400" b="1" dirty="0"/>
                  <a:t>exactly to zero</a:t>
                </a:r>
                <a:r>
                  <a:rPr lang="en-US" sz="2400" dirty="0"/>
                  <a:t> → </a:t>
                </a:r>
                <a:r>
                  <a:rPr lang="en-US" sz="2400" b="1" dirty="0"/>
                  <a:t>automatic variable selection</a:t>
                </a:r>
                <a:r>
                  <a:rPr lang="en-US" sz="2400" dirty="0"/>
                  <a:t>.</a:t>
                </a:r>
              </a:p>
              <a:p>
                <a:r>
                  <a:rPr lang="en-US" sz="2400" dirty="0"/>
                  <a:t>Biased estimator, but often with </a:t>
                </a:r>
                <a:r>
                  <a:rPr lang="en-US" sz="2400" b="1" dirty="0"/>
                  <a:t>lower MSE</a:t>
                </a:r>
                <a:r>
                  <a:rPr lang="en-US" sz="2400" dirty="0"/>
                  <a:t> than OLS in high-dimensional settings.</a:t>
                </a:r>
              </a:p>
              <a:p>
                <a:r>
                  <a:rPr lang="en-US" sz="2400" dirty="0"/>
                  <a:t>LASSO tends to select more variables than the true model (over-selection).</a:t>
                </a:r>
              </a:p>
              <a:p>
                <a:r>
                  <a:rPr lang="en-US" sz="2400" dirty="0"/>
                  <a:t>Useful when you have: High-dimensional regressors, multicollinearity</a:t>
                </a:r>
              </a:p>
              <a:p>
                <a:r>
                  <a:rPr lang="en-US" sz="2400" dirty="0" err="1"/>
                  <a:t>Userful</a:t>
                </a:r>
                <a:r>
                  <a:rPr lang="en-US" sz="2400" dirty="0"/>
                  <a:t> for Prediction-focused settings or as a first stage for structural models</a:t>
                </a:r>
              </a:p>
              <a:p>
                <a:pPr marL="0" indent="0">
                  <a:buNone/>
                </a:pPr>
                <a:endParaRPr lang="en-US" sz="2200" dirty="0"/>
              </a:p>
            </p:txBody>
          </p:sp>
        </mc:Choice>
        <mc:Fallback xmlns="">
          <p:sp>
            <p:nvSpPr>
              <p:cNvPr id="9" name="Content Placeholder 8">
                <a:extLst>
                  <a:ext uri="{FF2B5EF4-FFF2-40B4-BE49-F238E27FC236}">
                    <a16:creationId xmlns:a16="http://schemas.microsoft.com/office/drawing/2014/main" id="{99D5582D-05D8-6B5C-268F-1D76AE0AF705}"/>
                  </a:ext>
                </a:extLst>
              </p:cNvPr>
              <p:cNvSpPr>
                <a:spLocks noGrp="1" noRot="1" noChangeAspect="1" noMove="1" noResize="1" noEditPoints="1" noAdjustHandles="1" noChangeArrowheads="1" noChangeShapeType="1" noTextEdit="1"/>
              </p:cNvSpPr>
              <p:nvPr>
                <p:ph idx="1"/>
              </p:nvPr>
            </p:nvSpPr>
            <p:spPr>
              <a:xfrm>
                <a:off x="609600" y="962232"/>
                <a:ext cx="9247632" cy="5217905"/>
              </a:xfrm>
              <a:blipFill>
                <a:blip r:embed="rId3"/>
                <a:stretch>
                  <a:fillRect l="-659" t="-2103" r="-396"/>
                </a:stretch>
              </a:blipFill>
            </p:spPr>
            <p:txBody>
              <a:bodyPr/>
              <a:lstStyle/>
              <a:p>
                <a:r>
                  <a:rPr lang="en-US">
                    <a:noFill/>
                  </a:rPr>
                  <a:t> </a:t>
                </a:r>
              </a:p>
            </p:txBody>
          </p:sp>
        </mc:Fallback>
      </mc:AlternateContent>
    </p:spTree>
    <p:extLst>
      <p:ext uri="{BB962C8B-B14F-4D97-AF65-F5344CB8AC3E}">
        <p14:creationId xmlns:p14="http://schemas.microsoft.com/office/powerpoint/2010/main" val="1655810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614FE-9388-C7DE-B810-D30A449950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9A3FED-2C9B-F4BF-CE17-815F9FE080BC}"/>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LASSO example</a:t>
            </a:r>
            <a:endParaRPr lang="en-US" sz="3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82A3E4D3-0515-CD33-CFE9-C4590B666CD2}"/>
              </a:ext>
            </a:extLst>
          </p:cNvPr>
          <p:cNvPicPr>
            <a:picLocks noGrp="1" noChangeAspect="1"/>
          </p:cNvPicPr>
          <p:nvPr>
            <p:ph idx="1"/>
          </p:nvPr>
        </p:nvPicPr>
        <p:blipFill>
          <a:blip r:embed="rId3"/>
          <a:stretch>
            <a:fillRect/>
          </a:stretch>
        </p:blipFill>
        <p:spPr>
          <a:xfrm>
            <a:off x="7112992" y="18574"/>
            <a:ext cx="4108693" cy="1581626"/>
          </a:xfrm>
          <a:prstGeom prst="rect">
            <a:avLst/>
          </a:prstGeom>
        </p:spPr>
      </p:pic>
      <p:sp>
        <p:nvSpPr>
          <p:cNvPr id="5" name="Content Placeholder 8">
            <a:extLst>
              <a:ext uri="{FF2B5EF4-FFF2-40B4-BE49-F238E27FC236}">
                <a16:creationId xmlns:a16="http://schemas.microsoft.com/office/drawing/2014/main" id="{43790BD4-E472-5904-2730-641ABEC76BFC}"/>
              </a:ext>
            </a:extLst>
          </p:cNvPr>
          <p:cNvSpPr txBox="1">
            <a:spLocks/>
          </p:cNvSpPr>
          <p:nvPr/>
        </p:nvSpPr>
        <p:spPr>
          <a:xfrm>
            <a:off x="609600" y="1600200"/>
            <a:ext cx="10439400" cy="45799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200" dirty="0"/>
              <a:t>The question: how does </a:t>
            </a:r>
            <a:r>
              <a:rPr lang="en-US" sz="2200" i="1" dirty="0"/>
              <a:t>losing </a:t>
            </a:r>
            <a:r>
              <a:rPr lang="en-US" sz="2200" dirty="0"/>
              <a:t>access to a source of informal care affect takeup of formal care among the elderly?</a:t>
            </a:r>
          </a:p>
          <a:p>
            <a:pPr marL="0" indent="0">
              <a:buFont typeface="Arial" pitchFamily="34" charset="0"/>
              <a:buNone/>
            </a:pPr>
            <a:r>
              <a:rPr lang="en-US" sz="2200" dirty="0"/>
              <a:t>Research design: Dynamic difference in differences using quasi-exogenous variation in when shocks occurred to households</a:t>
            </a:r>
          </a:p>
        </p:txBody>
      </p:sp>
      <p:pic>
        <p:nvPicPr>
          <p:cNvPr id="6" name="Picture 5">
            <a:extLst>
              <a:ext uri="{FF2B5EF4-FFF2-40B4-BE49-F238E27FC236}">
                <a16:creationId xmlns:a16="http://schemas.microsoft.com/office/drawing/2014/main" id="{708C9BF8-5914-08D4-9113-8C13615E42C8}"/>
              </a:ext>
            </a:extLst>
          </p:cNvPr>
          <p:cNvPicPr>
            <a:picLocks noChangeAspect="1"/>
          </p:cNvPicPr>
          <p:nvPr/>
        </p:nvPicPr>
        <p:blipFill>
          <a:blip r:embed="rId4"/>
          <a:stretch>
            <a:fillRect/>
          </a:stretch>
        </p:blipFill>
        <p:spPr>
          <a:xfrm>
            <a:off x="5570795" y="2922113"/>
            <a:ext cx="5478205" cy="3623209"/>
          </a:xfrm>
          <a:prstGeom prst="rect">
            <a:avLst/>
          </a:prstGeom>
        </p:spPr>
      </p:pic>
    </p:spTree>
    <p:extLst>
      <p:ext uri="{BB962C8B-B14F-4D97-AF65-F5344CB8AC3E}">
        <p14:creationId xmlns:p14="http://schemas.microsoft.com/office/powerpoint/2010/main" val="1719105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984D3-35A7-7B89-6439-7EFD1C696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7400A7-95F8-ADE1-3689-67FC55AA654C}"/>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LASSO example</a:t>
            </a:r>
            <a:endParaRPr lang="en-US" sz="3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E42EDEEB-F2F3-1F26-3F42-60424132FF92}"/>
              </a:ext>
            </a:extLst>
          </p:cNvPr>
          <p:cNvPicPr>
            <a:picLocks noGrp="1" noChangeAspect="1"/>
          </p:cNvPicPr>
          <p:nvPr>
            <p:ph idx="1"/>
          </p:nvPr>
        </p:nvPicPr>
        <p:blipFill>
          <a:blip r:embed="rId3"/>
          <a:stretch>
            <a:fillRect/>
          </a:stretch>
        </p:blipFill>
        <p:spPr>
          <a:xfrm>
            <a:off x="7112992" y="18574"/>
            <a:ext cx="4108693" cy="1581626"/>
          </a:xfrm>
          <a:prstGeom prst="rect">
            <a:avLst/>
          </a:prstGeom>
        </p:spPr>
      </p:pic>
      <p:sp>
        <p:nvSpPr>
          <p:cNvPr id="5" name="Content Placeholder 8">
            <a:extLst>
              <a:ext uri="{FF2B5EF4-FFF2-40B4-BE49-F238E27FC236}">
                <a16:creationId xmlns:a16="http://schemas.microsoft.com/office/drawing/2014/main" id="{9DDEEB4C-692F-2CE5-BC5D-798614B0EF48}"/>
              </a:ext>
            </a:extLst>
          </p:cNvPr>
          <p:cNvSpPr txBox="1">
            <a:spLocks/>
          </p:cNvSpPr>
          <p:nvPr/>
        </p:nvSpPr>
        <p:spPr>
          <a:xfrm>
            <a:off x="609600" y="1600200"/>
            <a:ext cx="10439400" cy="45799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200" dirty="0"/>
              <a:t>The question: how does </a:t>
            </a:r>
            <a:r>
              <a:rPr lang="en-US" sz="2200" i="1" dirty="0"/>
              <a:t>losing </a:t>
            </a:r>
            <a:r>
              <a:rPr lang="en-US" sz="2200" dirty="0"/>
              <a:t>access to a source of informal care affect takeup of formal care among the elderly?</a:t>
            </a:r>
          </a:p>
          <a:p>
            <a:pPr marL="0" indent="0">
              <a:buFont typeface="Arial" pitchFamily="34" charset="0"/>
              <a:buNone/>
            </a:pPr>
            <a:r>
              <a:rPr lang="en-US" sz="2200" dirty="0"/>
              <a:t>Research design: Dynamic difference in differences using quasi-exogenous variation in when shocks occurred to households</a:t>
            </a:r>
          </a:p>
          <a:p>
            <a:pPr marL="0" indent="0">
              <a:buFont typeface="Arial" pitchFamily="34" charset="0"/>
              <a:buNone/>
            </a:pPr>
            <a:r>
              <a:rPr lang="en-US" sz="2200" dirty="0"/>
              <a:t>Mechanisms: What could drive this effect? On the one hand, you might have a </a:t>
            </a:r>
            <a:r>
              <a:rPr lang="en-US" sz="2200" b="1" dirty="0"/>
              <a:t>substitution effect: </a:t>
            </a:r>
            <a:r>
              <a:rPr lang="en-US" sz="2200" dirty="0"/>
              <a:t>simply can’t get informal care, so you need formal care</a:t>
            </a:r>
          </a:p>
        </p:txBody>
      </p:sp>
    </p:spTree>
    <p:extLst>
      <p:ext uri="{BB962C8B-B14F-4D97-AF65-F5344CB8AC3E}">
        <p14:creationId xmlns:p14="http://schemas.microsoft.com/office/powerpoint/2010/main" val="3576157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9D25B-6356-160B-4E7C-E056A93FDD7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CEB139F-EC8F-D82E-9C16-2C35AD4403F5}"/>
              </a:ext>
            </a:extLst>
          </p:cNvPr>
          <p:cNvPicPr>
            <a:picLocks noChangeAspect="1"/>
          </p:cNvPicPr>
          <p:nvPr/>
        </p:nvPicPr>
        <p:blipFill>
          <a:blip r:embed="rId3"/>
          <a:stretch>
            <a:fillRect/>
          </a:stretch>
        </p:blipFill>
        <p:spPr>
          <a:xfrm>
            <a:off x="553646" y="895199"/>
            <a:ext cx="8802328" cy="5753903"/>
          </a:xfrm>
          <a:prstGeom prst="rect">
            <a:avLst/>
          </a:prstGeom>
        </p:spPr>
      </p:pic>
      <p:sp>
        <p:nvSpPr>
          <p:cNvPr id="7" name="Title 1">
            <a:extLst>
              <a:ext uri="{FF2B5EF4-FFF2-40B4-BE49-F238E27FC236}">
                <a16:creationId xmlns:a16="http://schemas.microsoft.com/office/drawing/2014/main" id="{B24E643E-2963-8974-97F7-6A7022AD9BFD}"/>
              </a:ext>
            </a:extLst>
          </p:cNvPr>
          <p:cNvSpPr>
            <a:spLocks noGrp="1"/>
          </p:cNvSpPr>
          <p:nvPr>
            <p:ph type="title"/>
          </p:nvPr>
        </p:nvSpPr>
        <p:spPr>
          <a:xfrm>
            <a:off x="253512" y="0"/>
            <a:ext cx="11816568" cy="924107"/>
          </a:xfrm>
        </p:spPr>
        <p:txBody>
          <a:bodyPr>
            <a:normAutofit/>
          </a:bodyPr>
          <a:lstStyle/>
          <a:p>
            <a:r>
              <a:rPr lang="en-US" sz="3900" b="1" dirty="0">
                <a:solidFill>
                  <a:schemeClr val="accent1">
                    <a:lumMod val="75000"/>
                  </a:schemeClr>
                </a:solidFill>
              </a:rPr>
              <a:t>Formal Care Effects Larger for Spouses Requiring Care</a:t>
            </a:r>
          </a:p>
        </p:txBody>
      </p:sp>
      <p:cxnSp>
        <p:nvCxnSpPr>
          <p:cNvPr id="6" name="Straight Arrow Connector 5">
            <a:extLst>
              <a:ext uri="{FF2B5EF4-FFF2-40B4-BE49-F238E27FC236}">
                <a16:creationId xmlns:a16="http://schemas.microsoft.com/office/drawing/2014/main" id="{D70EA09B-0A76-7048-8C9B-D09E6146D485}"/>
              </a:ext>
            </a:extLst>
          </p:cNvPr>
          <p:cNvCxnSpPr>
            <a:cxnSpLocks/>
            <a:stCxn id="11" idx="1"/>
          </p:cNvCxnSpPr>
          <p:nvPr/>
        </p:nvCxnSpPr>
        <p:spPr>
          <a:xfrm flipH="1">
            <a:off x="6756400" y="1767458"/>
            <a:ext cx="1022403" cy="709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743453F-5BE9-5412-B93C-D9E269009DA1}"/>
              </a:ext>
            </a:extLst>
          </p:cNvPr>
          <p:cNvCxnSpPr>
            <a:cxnSpLocks/>
          </p:cNvCxnSpPr>
          <p:nvPr/>
        </p:nvCxnSpPr>
        <p:spPr>
          <a:xfrm flipH="1" flipV="1">
            <a:off x="8229600" y="4905877"/>
            <a:ext cx="527680" cy="1056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AF438E-EB8D-82E8-13E8-F16E4C980F90}"/>
              </a:ext>
            </a:extLst>
          </p:cNvPr>
          <p:cNvSpPr txBox="1"/>
          <p:nvPr/>
        </p:nvSpPr>
        <p:spPr>
          <a:xfrm>
            <a:off x="8742881" y="5878209"/>
            <a:ext cx="2895473"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Outcome spouse does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have a chronic condition</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A91A5E71-1BBF-D461-1B6E-CF52E237D474}"/>
              </a:ext>
            </a:extLst>
          </p:cNvPr>
          <p:cNvSpPr txBox="1"/>
          <p:nvPr/>
        </p:nvSpPr>
        <p:spPr>
          <a:xfrm>
            <a:off x="7778803" y="1582792"/>
            <a:ext cx="4040510"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Outcome spouse has a chronic condition</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076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375FA-B953-BBF3-BB03-648359F3B2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DB69D2-D6FF-54AA-7C64-22A8815D44A0}"/>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LASSO example</a:t>
            </a:r>
            <a:endParaRPr lang="en-US" sz="3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B9A8AB99-7273-AE13-1483-B5C01122B2C4}"/>
              </a:ext>
            </a:extLst>
          </p:cNvPr>
          <p:cNvPicPr>
            <a:picLocks noGrp="1" noChangeAspect="1"/>
          </p:cNvPicPr>
          <p:nvPr>
            <p:ph idx="1"/>
          </p:nvPr>
        </p:nvPicPr>
        <p:blipFill>
          <a:blip r:embed="rId3"/>
          <a:stretch>
            <a:fillRect/>
          </a:stretch>
        </p:blipFill>
        <p:spPr>
          <a:xfrm>
            <a:off x="7112992" y="18574"/>
            <a:ext cx="4108693" cy="1581626"/>
          </a:xfrm>
          <a:prstGeom prst="rect">
            <a:avLst/>
          </a:prstGeom>
        </p:spPr>
      </p:pic>
      <p:sp>
        <p:nvSpPr>
          <p:cNvPr id="5" name="Content Placeholder 8">
            <a:extLst>
              <a:ext uri="{FF2B5EF4-FFF2-40B4-BE49-F238E27FC236}">
                <a16:creationId xmlns:a16="http://schemas.microsoft.com/office/drawing/2014/main" id="{FC15186F-1ABE-556F-1FFD-2A44E9C2A40A}"/>
              </a:ext>
            </a:extLst>
          </p:cNvPr>
          <p:cNvSpPr txBox="1">
            <a:spLocks/>
          </p:cNvSpPr>
          <p:nvPr/>
        </p:nvSpPr>
        <p:spPr>
          <a:xfrm>
            <a:off x="609600" y="1600200"/>
            <a:ext cx="10439400" cy="45799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200" dirty="0"/>
              <a:t>The question: how does </a:t>
            </a:r>
            <a:r>
              <a:rPr lang="en-US" sz="2200" i="1" dirty="0"/>
              <a:t>losing </a:t>
            </a:r>
            <a:r>
              <a:rPr lang="en-US" sz="2200" dirty="0"/>
              <a:t>access to a source of informal care affect takeup of formal care among the elderly?</a:t>
            </a:r>
          </a:p>
          <a:p>
            <a:pPr marL="0" indent="0">
              <a:buFont typeface="Arial" pitchFamily="34" charset="0"/>
              <a:buNone/>
            </a:pPr>
            <a:r>
              <a:rPr lang="en-US" sz="2200" dirty="0"/>
              <a:t>Research design: Dynamic difference in differences using quasi-exogenous variation in when shocks occurred to households</a:t>
            </a:r>
          </a:p>
          <a:p>
            <a:pPr marL="0" indent="0">
              <a:buFont typeface="Arial" pitchFamily="34" charset="0"/>
              <a:buNone/>
            </a:pPr>
            <a:r>
              <a:rPr lang="en-US" sz="2200" dirty="0"/>
              <a:t>Mechanisms: What could drive this effect? On the one hand, you might have a </a:t>
            </a:r>
            <a:r>
              <a:rPr lang="en-US" sz="2200" b="1" dirty="0"/>
              <a:t>substitution effect: </a:t>
            </a:r>
            <a:r>
              <a:rPr lang="en-US" sz="2200" dirty="0"/>
              <a:t>simply can’t get informal care, so you need formal care. On the other hand, you might have </a:t>
            </a:r>
            <a:r>
              <a:rPr lang="en-US" sz="2200" b="1" dirty="0"/>
              <a:t>health effects: </a:t>
            </a:r>
            <a:r>
              <a:rPr lang="en-US" sz="2200" dirty="0"/>
              <a:t>especially things like “heartbreak effect”</a:t>
            </a:r>
          </a:p>
        </p:txBody>
      </p:sp>
    </p:spTree>
    <p:extLst>
      <p:ext uri="{BB962C8B-B14F-4D97-AF65-F5344CB8AC3E}">
        <p14:creationId xmlns:p14="http://schemas.microsoft.com/office/powerpoint/2010/main" val="3957437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are we </a:t>
            </a:r>
            <a:r>
              <a:rPr lang="en-US" sz="3600" dirty="0" err="1">
                <a:cs typeface="Times New Roman" panose="02020603050405020304" pitchFamily="18" charset="0"/>
              </a:rPr>
              <a:t>DIDing</a:t>
            </a:r>
            <a:r>
              <a:rPr lang="en-US" sz="3600" dirty="0">
                <a:cs typeface="Times New Roman" panose="02020603050405020304" pitchFamily="18" charset="0"/>
              </a:rPr>
              <a:t>?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9939190" cy="5141388"/>
              </a:xfrm>
            </p:spPr>
            <p:txBody>
              <a:bodyPr>
                <a:noAutofit/>
              </a:bodyPr>
              <a:lstStyle/>
              <a:p>
                <a:r>
                  <a:rPr lang="en-US" sz="2400" dirty="0">
                    <a:cs typeface="Times New Roman" panose="02020603050405020304" pitchFamily="18" charset="0"/>
                  </a:rPr>
                  <a:t>Typical DID framework is a way to use </a:t>
                </a:r>
                <a:r>
                  <a:rPr lang="en-US" sz="2400" b="1" dirty="0">
                    <a:solidFill>
                      <a:schemeClr val="accent2">
                        <a:lumMod val="75000"/>
                      </a:schemeClr>
                    </a:solidFill>
                    <a:cs typeface="Times New Roman" panose="02020603050405020304" pitchFamily="18" charset="0"/>
                  </a:rPr>
                  <a:t>observational data </a:t>
                </a:r>
                <a:r>
                  <a:rPr lang="en-US" sz="2400" dirty="0">
                    <a:cs typeface="Times New Roman" panose="02020603050405020304" pitchFamily="18" charset="0"/>
                  </a:rPr>
                  <a:t>to examine </a:t>
                </a:r>
                <a:r>
                  <a:rPr lang="en-US" sz="2400" b="1" dirty="0">
                    <a:solidFill>
                      <a:schemeClr val="accent3">
                        <a:lumMod val="75000"/>
                      </a:schemeClr>
                    </a:solidFill>
                    <a:cs typeface="Times New Roman" panose="02020603050405020304" pitchFamily="18" charset="0"/>
                  </a:rPr>
                  <a:t>potential outcomes</a:t>
                </a:r>
              </a:p>
              <a:p>
                <a:r>
                  <a:rPr lang="en-US" sz="2400" dirty="0">
                    <a:cs typeface="Times New Roman" panose="02020603050405020304" pitchFamily="18" charset="0"/>
                  </a:rPr>
                  <a:t>We would like to have: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𝛿</m:t>
                          </m:r>
                        </m:e>
                        <m:sub>
                          <m:r>
                            <a:rPr lang="en-US" sz="2400" b="0" i="1" smtClean="0">
                              <a:latin typeface="Cambria Math" panose="02040503050406030204" pitchFamily="18" charset="0"/>
                              <a:cs typeface="Times New Roman" panose="02020603050405020304" pitchFamily="18" charset="0"/>
                            </a:rPr>
                            <m:t>𝑖𝑡</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1</m:t>
                          </m:r>
                        </m:sup>
                      </m:sSubSup>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oMath>
                  </m:oMathPara>
                </a14:m>
                <a:endParaRPr lang="en-US" sz="2400" dirty="0">
                  <a:cs typeface="Times New Roman" panose="02020603050405020304" pitchFamily="18" charset="0"/>
                </a:endParaRPr>
              </a:p>
              <a:p>
                <a:r>
                  <a:rPr lang="en-US" sz="2400" dirty="0">
                    <a:cs typeface="Times New Roman" panose="02020603050405020304" pitchFamily="18" charset="0"/>
                  </a:rPr>
                  <a:t>When </a:t>
                </a:r>
                <a14:m>
                  <m:oMath xmlns:m="http://schemas.openxmlformats.org/officeDocument/2006/math">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oMath>
                </a14:m>
                <a:r>
                  <a:rPr lang="en-US" sz="2400" dirty="0">
                    <a:cs typeface="Times New Roman" panose="02020603050405020304" pitchFamily="18" charset="0"/>
                  </a:rPr>
                  <a:t> is unobserved, we </a:t>
                </a:r>
                <a:r>
                  <a:rPr lang="en-US" sz="2400" u="sng" dirty="0">
                    <a:cs typeface="Times New Roman" panose="02020603050405020304" pitchFamily="18" charset="0"/>
                  </a:rPr>
                  <a:t>proxy it</a:t>
                </a:r>
                <a:r>
                  <a:rPr lang="en-US" sz="2400" b="1" dirty="0">
                    <a:cs typeface="Times New Roman" panose="02020603050405020304" pitchFamily="18" charset="0"/>
                  </a:rPr>
                  <a:t> </a:t>
                </a:r>
                <a:r>
                  <a:rPr lang="en-US" sz="2400" dirty="0">
                    <a:cs typeface="Times New Roman" panose="02020603050405020304" pitchFamily="18" charset="0"/>
                  </a:rPr>
                  <a:t>with a </a:t>
                </a:r>
                <a:r>
                  <a:rPr lang="en-US" sz="2400" dirty="0">
                    <a:solidFill>
                      <a:schemeClr val="accent2">
                        <a:lumMod val="75000"/>
                      </a:schemeClr>
                    </a:solidFill>
                    <a:cs typeface="Times New Roman" panose="02020603050405020304" pitchFamily="18" charset="0"/>
                  </a:rPr>
                  <a:t>control group </a:t>
                </a:r>
              </a:p>
              <a:p>
                <a:r>
                  <a:rPr lang="en-US" sz="2400" dirty="0">
                    <a:cs typeface="Times New Roman" panose="02020603050405020304" pitchFamily="18" charset="0"/>
                  </a:rPr>
                  <a:t>But are we limited to the control groups we observe?</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9939190" cy="5141388"/>
              </a:xfrm>
              <a:blipFill>
                <a:blip r:embed="rId3"/>
                <a:stretch>
                  <a:fillRect l="-491" t="-1305"/>
                </a:stretch>
              </a:blipFill>
            </p:spPr>
            <p:txBody>
              <a:bodyPr/>
              <a:lstStyle/>
              <a:p>
                <a:r>
                  <a:rPr lang="en-US">
                    <a:noFill/>
                  </a:rPr>
                  <a:t> </a:t>
                </a:r>
              </a:p>
            </p:txBody>
          </p:sp>
        </mc:Fallback>
      </mc:AlternateContent>
    </p:spTree>
    <p:extLst>
      <p:ext uri="{BB962C8B-B14F-4D97-AF65-F5344CB8AC3E}">
        <p14:creationId xmlns:p14="http://schemas.microsoft.com/office/powerpoint/2010/main" val="3368403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8F53E-E427-EE96-D7BD-20022CED8488}"/>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1B1057A-B8C4-1328-D3CB-A2B5AAC70675}"/>
              </a:ext>
            </a:extLst>
          </p:cNvPr>
          <p:cNvSpPr>
            <a:spLocks noGrp="1"/>
          </p:cNvSpPr>
          <p:nvPr>
            <p:ph type="title"/>
          </p:nvPr>
        </p:nvSpPr>
        <p:spPr>
          <a:xfrm>
            <a:off x="253512" y="0"/>
            <a:ext cx="11816568" cy="924107"/>
          </a:xfrm>
        </p:spPr>
        <p:txBody>
          <a:bodyPr>
            <a:normAutofit/>
          </a:bodyPr>
          <a:lstStyle/>
          <a:p>
            <a:r>
              <a:rPr lang="en-US" sz="3900" b="1" dirty="0">
                <a:solidFill>
                  <a:schemeClr val="accent1">
                    <a:lumMod val="75000"/>
                  </a:schemeClr>
                </a:solidFill>
              </a:rPr>
              <a:t>Health Effects: Mortality</a:t>
            </a:r>
          </a:p>
        </p:txBody>
      </p:sp>
      <p:pic>
        <p:nvPicPr>
          <p:cNvPr id="2" name="Picture 1">
            <a:extLst>
              <a:ext uri="{FF2B5EF4-FFF2-40B4-BE49-F238E27FC236}">
                <a16:creationId xmlns:a16="http://schemas.microsoft.com/office/drawing/2014/main" id="{74F49820-0259-0E73-2E69-4E4926A9FF2A}"/>
              </a:ext>
            </a:extLst>
          </p:cNvPr>
          <p:cNvPicPr>
            <a:picLocks noChangeAspect="1"/>
          </p:cNvPicPr>
          <p:nvPr/>
        </p:nvPicPr>
        <p:blipFill>
          <a:blip r:embed="rId3"/>
          <a:stretch>
            <a:fillRect/>
          </a:stretch>
        </p:blipFill>
        <p:spPr>
          <a:xfrm>
            <a:off x="531327" y="1074285"/>
            <a:ext cx="8363575" cy="5614272"/>
          </a:xfrm>
          <a:prstGeom prst="rect">
            <a:avLst/>
          </a:prstGeom>
        </p:spPr>
      </p:pic>
    </p:spTree>
    <p:extLst>
      <p:ext uri="{BB962C8B-B14F-4D97-AF65-F5344CB8AC3E}">
        <p14:creationId xmlns:p14="http://schemas.microsoft.com/office/powerpoint/2010/main" val="618080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C51C0-637E-E2AB-C146-63A16E8ED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DEA2F4-2E77-2F6D-CA90-EF9A9EB47C2A}"/>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LASSO example</a:t>
            </a:r>
            <a:endParaRPr lang="en-US" sz="3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D0E40A31-DFF7-EB0D-8982-6AE8E8EC3F98}"/>
              </a:ext>
            </a:extLst>
          </p:cNvPr>
          <p:cNvPicPr>
            <a:picLocks noGrp="1" noChangeAspect="1"/>
          </p:cNvPicPr>
          <p:nvPr>
            <p:ph idx="1"/>
          </p:nvPr>
        </p:nvPicPr>
        <p:blipFill>
          <a:blip r:embed="rId3"/>
          <a:stretch>
            <a:fillRect/>
          </a:stretch>
        </p:blipFill>
        <p:spPr>
          <a:xfrm>
            <a:off x="7112992" y="18574"/>
            <a:ext cx="4108693" cy="1581626"/>
          </a:xfrm>
          <a:prstGeom prst="rect">
            <a:avLst/>
          </a:prstGeom>
        </p:spPr>
      </p:pic>
      <p:sp>
        <p:nvSpPr>
          <p:cNvPr id="5" name="Content Placeholder 8">
            <a:extLst>
              <a:ext uri="{FF2B5EF4-FFF2-40B4-BE49-F238E27FC236}">
                <a16:creationId xmlns:a16="http://schemas.microsoft.com/office/drawing/2014/main" id="{94191CE1-1B22-E243-2065-AD9D2C4A2B51}"/>
              </a:ext>
            </a:extLst>
          </p:cNvPr>
          <p:cNvSpPr txBox="1">
            <a:spLocks/>
          </p:cNvSpPr>
          <p:nvPr/>
        </p:nvSpPr>
        <p:spPr>
          <a:xfrm>
            <a:off x="609600" y="1600200"/>
            <a:ext cx="10439400" cy="45799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200" dirty="0"/>
              <a:t>The question: how does </a:t>
            </a:r>
            <a:r>
              <a:rPr lang="en-US" sz="2200" i="1" dirty="0"/>
              <a:t>losing </a:t>
            </a:r>
            <a:r>
              <a:rPr lang="en-US" sz="2200" dirty="0"/>
              <a:t>access to a source of informal care affect takeup of formal care among the elderly?</a:t>
            </a:r>
          </a:p>
          <a:p>
            <a:pPr marL="0" indent="0">
              <a:buFont typeface="Arial" pitchFamily="34" charset="0"/>
              <a:buNone/>
            </a:pPr>
            <a:r>
              <a:rPr lang="en-US" sz="2200" dirty="0"/>
              <a:t>Research design: Dynamic difference in differences using quasi-exogenous variation in when shocks occurred to households</a:t>
            </a:r>
          </a:p>
          <a:p>
            <a:pPr marL="0" indent="0">
              <a:buFont typeface="Arial" pitchFamily="34" charset="0"/>
              <a:buNone/>
            </a:pPr>
            <a:r>
              <a:rPr lang="en-US" sz="2200" dirty="0"/>
              <a:t>Mechanisms: What could drive this effect? On the one hand, you might have a </a:t>
            </a:r>
            <a:r>
              <a:rPr lang="en-US" sz="2200" b="1" dirty="0"/>
              <a:t>substitution effect: </a:t>
            </a:r>
            <a:r>
              <a:rPr lang="en-US" sz="2200" dirty="0"/>
              <a:t>simply can’t get informal care, so you need formal care. On the other hand, you might have </a:t>
            </a:r>
            <a:r>
              <a:rPr lang="en-US" sz="2200" b="1" dirty="0"/>
              <a:t>health effects: </a:t>
            </a:r>
            <a:r>
              <a:rPr lang="en-US" sz="2200" dirty="0"/>
              <a:t>especially things like “heartbreak effect”</a:t>
            </a:r>
          </a:p>
          <a:p>
            <a:pPr marL="0" indent="0">
              <a:buFont typeface="Arial" pitchFamily="34" charset="0"/>
              <a:buNone/>
            </a:pPr>
            <a:r>
              <a:rPr lang="en-US" sz="2200" dirty="0"/>
              <a:t>Main role for ML: </a:t>
            </a:r>
            <a:r>
              <a:rPr lang="en-US" sz="2200" b="1" dirty="0"/>
              <a:t>how can we decompose the relative effects here?</a:t>
            </a:r>
            <a:endParaRPr lang="en-US" sz="2200" dirty="0"/>
          </a:p>
        </p:txBody>
      </p:sp>
    </p:spTree>
    <p:extLst>
      <p:ext uri="{BB962C8B-B14F-4D97-AF65-F5344CB8AC3E}">
        <p14:creationId xmlns:p14="http://schemas.microsoft.com/office/powerpoint/2010/main" val="3268243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DCF61-DEC0-3226-57F6-CB57F3E91C2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8F406D5-3929-E7E3-ED41-68C70007C359}"/>
              </a:ext>
            </a:extLst>
          </p:cNvPr>
          <p:cNvSpPr>
            <a:spLocks noGrp="1"/>
          </p:cNvSpPr>
          <p:nvPr>
            <p:ph type="title"/>
          </p:nvPr>
        </p:nvSpPr>
        <p:spPr>
          <a:xfrm>
            <a:off x="838200" y="0"/>
            <a:ext cx="10713098" cy="1325563"/>
          </a:xfrm>
        </p:spPr>
        <p:txBody>
          <a:bodyPr/>
          <a:lstStyle/>
          <a:p>
            <a:r>
              <a:rPr lang="en-US" b="1" dirty="0">
                <a:solidFill>
                  <a:schemeClr val="accent1">
                    <a:lumMod val="75000"/>
                  </a:schemeClr>
                </a:solidFill>
              </a:rPr>
              <a:t>Decomposition</a:t>
            </a:r>
          </a:p>
        </p:txBody>
      </p:sp>
      <p:sp>
        <p:nvSpPr>
          <p:cNvPr id="3" name="Content Placeholder 2">
            <a:extLst>
              <a:ext uri="{FF2B5EF4-FFF2-40B4-BE49-F238E27FC236}">
                <a16:creationId xmlns:a16="http://schemas.microsoft.com/office/drawing/2014/main" id="{4AE47C7A-ACF0-9DD8-9C29-6839FE934B7D}"/>
              </a:ext>
            </a:extLst>
          </p:cNvPr>
          <p:cNvSpPr>
            <a:spLocks noGrp="1"/>
          </p:cNvSpPr>
          <p:nvPr>
            <p:ph idx="1"/>
          </p:nvPr>
        </p:nvSpPr>
        <p:spPr>
          <a:xfrm>
            <a:off x="838199" y="1284455"/>
            <a:ext cx="10815735" cy="5489572"/>
          </a:xfrm>
        </p:spPr>
        <p:txBody>
          <a:bodyPr>
            <a:noAutofit/>
          </a:bodyPr>
          <a:lstStyle/>
          <a:p>
            <a:r>
              <a:rPr lang="en-US" dirty="0"/>
              <a:t>Data requirement: All SNF stays must be preceded by hospitalization to qualify for Medicare payment. We have rich administrative data here we can exploit!</a:t>
            </a:r>
          </a:p>
          <a:p>
            <a:pPr lvl="1"/>
            <a:endParaRPr lang="en-US" dirty="0"/>
          </a:p>
          <a:p>
            <a:r>
              <a:rPr lang="en-US" dirty="0"/>
              <a:t>Theoretical motivation: SNF effect could come from 2 sources:</a:t>
            </a:r>
          </a:p>
          <a:p>
            <a:pPr lvl="1"/>
            <a:r>
              <a:rPr lang="en-US" dirty="0"/>
              <a:t>Normal “flow” of hospitalizations shift from discharge home to discharge to SNF in absence of spouse (substitution effect)</a:t>
            </a:r>
          </a:p>
          <a:p>
            <a:pPr lvl="1"/>
            <a:r>
              <a:rPr lang="en-US" dirty="0"/>
              <a:t>New hospitalizations = more SNF stays (health effect)</a:t>
            </a:r>
          </a:p>
          <a:p>
            <a:pPr lvl="2"/>
            <a:endParaRPr lang="en-US" dirty="0"/>
          </a:p>
          <a:p>
            <a:r>
              <a:rPr lang="en-US" dirty="0"/>
              <a:t>Use ML prediction (LASSO) at hospitalization level to predict the underlying probability of being discharged to a SNF</a:t>
            </a:r>
          </a:p>
          <a:p>
            <a:pPr lvl="1"/>
            <a:r>
              <a:rPr lang="en-US" dirty="0"/>
              <a:t>Based on patient demographics and hospitalization clinical characteristics</a:t>
            </a:r>
          </a:p>
          <a:p>
            <a:pPr lvl="1"/>
            <a:endParaRPr lang="en-US" dirty="0"/>
          </a:p>
        </p:txBody>
      </p:sp>
    </p:spTree>
    <p:extLst>
      <p:ext uri="{BB962C8B-B14F-4D97-AF65-F5344CB8AC3E}">
        <p14:creationId xmlns:p14="http://schemas.microsoft.com/office/powerpoint/2010/main" val="3055812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9DF82-0788-0D08-F9C9-55F3FD9EA903}"/>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F7ACAB44-1875-B687-0B82-91DD00DB9B3B}"/>
              </a:ext>
            </a:extLst>
          </p:cNvPr>
          <p:cNvSpPr>
            <a:spLocks noGrp="1"/>
          </p:cNvSpPr>
          <p:nvPr>
            <p:ph type="title"/>
          </p:nvPr>
        </p:nvSpPr>
        <p:spPr>
          <a:xfrm>
            <a:off x="838200" y="0"/>
            <a:ext cx="10713098" cy="1325563"/>
          </a:xfrm>
        </p:spPr>
        <p:txBody>
          <a:bodyPr/>
          <a:lstStyle/>
          <a:p>
            <a:r>
              <a:rPr lang="en-US" b="1" dirty="0">
                <a:solidFill>
                  <a:schemeClr val="accent1">
                    <a:lumMod val="75000"/>
                  </a:schemeClr>
                </a:solidFill>
              </a:rPr>
              <a:t>Decomposition</a:t>
            </a:r>
          </a:p>
        </p:txBody>
      </p:sp>
      <p:pic>
        <p:nvPicPr>
          <p:cNvPr id="4" name="Content Placeholder 3">
            <a:extLst>
              <a:ext uri="{FF2B5EF4-FFF2-40B4-BE49-F238E27FC236}">
                <a16:creationId xmlns:a16="http://schemas.microsoft.com/office/drawing/2014/main" id="{AC9AC7B7-BD86-86B9-51DB-B68DEEFDC98B}"/>
              </a:ext>
            </a:extLst>
          </p:cNvPr>
          <p:cNvPicPr>
            <a:picLocks noGrp="1" noChangeAspect="1"/>
          </p:cNvPicPr>
          <p:nvPr>
            <p:ph idx="1"/>
          </p:nvPr>
        </p:nvPicPr>
        <p:blipFill>
          <a:blip r:embed="rId3"/>
          <a:stretch>
            <a:fillRect/>
          </a:stretch>
        </p:blipFill>
        <p:spPr>
          <a:xfrm>
            <a:off x="990600" y="914400"/>
            <a:ext cx="8358155" cy="5489575"/>
          </a:xfrm>
          <a:prstGeom prst="rect">
            <a:avLst/>
          </a:prstGeom>
        </p:spPr>
      </p:pic>
    </p:spTree>
    <p:extLst>
      <p:ext uri="{BB962C8B-B14F-4D97-AF65-F5344CB8AC3E}">
        <p14:creationId xmlns:p14="http://schemas.microsoft.com/office/powerpoint/2010/main" val="1682517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4E79E-7067-4F8E-DC5B-63B28AF9A27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2906DED-D61E-2597-3B93-47F554876DE4}"/>
              </a:ext>
            </a:extLst>
          </p:cNvPr>
          <p:cNvSpPr>
            <a:spLocks noGrp="1"/>
          </p:cNvSpPr>
          <p:nvPr>
            <p:ph type="title"/>
          </p:nvPr>
        </p:nvSpPr>
        <p:spPr>
          <a:xfrm>
            <a:off x="838200" y="0"/>
            <a:ext cx="10713098" cy="1325563"/>
          </a:xfrm>
        </p:spPr>
        <p:txBody>
          <a:bodyPr/>
          <a:lstStyle/>
          <a:p>
            <a:r>
              <a:rPr lang="en-US" b="1" dirty="0">
                <a:solidFill>
                  <a:schemeClr val="accent1">
                    <a:lumMod val="75000"/>
                  </a:schemeClr>
                </a:solidFill>
              </a:rPr>
              <a:t>Change in Predicted </a:t>
            </a:r>
            <a:r>
              <a:rPr lang="en-US" b="1" dirty="0" err="1">
                <a:solidFill>
                  <a:schemeClr val="accent1">
                    <a:lumMod val="75000"/>
                  </a:schemeClr>
                </a:solidFill>
              </a:rPr>
              <a:t>Pr</a:t>
            </a:r>
            <a:r>
              <a:rPr lang="en-US" b="1" dirty="0">
                <a:solidFill>
                  <a:schemeClr val="accent1">
                    <a:lumMod val="75000"/>
                  </a:schemeClr>
                </a:solidFill>
              </a:rPr>
              <a:t>(SNF Discharge)</a:t>
            </a:r>
          </a:p>
        </p:txBody>
      </p:sp>
      <p:pic>
        <p:nvPicPr>
          <p:cNvPr id="3" name="Picture 2">
            <a:extLst>
              <a:ext uri="{FF2B5EF4-FFF2-40B4-BE49-F238E27FC236}">
                <a16:creationId xmlns:a16="http://schemas.microsoft.com/office/drawing/2014/main" id="{E4595AF7-E546-0067-9E77-B4E425E8B8E6}"/>
              </a:ext>
            </a:extLst>
          </p:cNvPr>
          <p:cNvPicPr>
            <a:picLocks noChangeAspect="1"/>
          </p:cNvPicPr>
          <p:nvPr/>
        </p:nvPicPr>
        <p:blipFill>
          <a:blip r:embed="rId3"/>
          <a:stretch>
            <a:fillRect/>
          </a:stretch>
        </p:blipFill>
        <p:spPr>
          <a:xfrm>
            <a:off x="457200" y="914400"/>
            <a:ext cx="8939918" cy="5552691"/>
          </a:xfrm>
          <a:prstGeom prst="rect">
            <a:avLst/>
          </a:prstGeom>
        </p:spPr>
      </p:pic>
    </p:spTree>
    <p:extLst>
      <p:ext uri="{BB962C8B-B14F-4D97-AF65-F5344CB8AC3E}">
        <p14:creationId xmlns:p14="http://schemas.microsoft.com/office/powerpoint/2010/main" val="1490584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96C649F-8A94-4F7F-AB91-D8D54D9B4920}"/>
            </a:ext>
          </a:extLst>
        </p:cNvPr>
        <p:cNvGrpSpPr/>
        <p:nvPr/>
      </p:nvGrpSpPr>
      <p:grpSpPr>
        <a:xfrm>
          <a:off x="0" y="0"/>
          <a:ext cx="0" cy="0"/>
          <a:chOff x="0" y="0"/>
          <a:chExt cx="0" cy="0"/>
        </a:xfrm>
      </p:grpSpPr>
      <p:pic>
        <p:nvPicPr>
          <p:cNvPr id="2050" name="Picture 2" descr="General structure of decision tree-based ensemble models. | Download ...">
            <a:extLst>
              <a:ext uri="{FF2B5EF4-FFF2-40B4-BE49-F238E27FC236}">
                <a16:creationId xmlns:a16="http://schemas.microsoft.com/office/drawing/2014/main" id="{7E0471A7-75E2-5074-0B7C-5AA769D6578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00800" y="2406454"/>
            <a:ext cx="4853356" cy="28513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2FECBD1-020F-AACF-5F99-F29A2D6ED0A3}"/>
              </a:ext>
            </a:extLst>
          </p:cNvPr>
          <p:cNvSpPr>
            <a:spLocks noGrp="1"/>
          </p:cNvSpPr>
          <p:nvPr>
            <p:ph type="title"/>
          </p:nvPr>
        </p:nvSpPr>
        <p:spPr>
          <a:xfrm>
            <a:off x="718874" y="304800"/>
            <a:ext cx="7586926" cy="609600"/>
          </a:xfrm>
        </p:spPr>
        <p:txBody>
          <a:bodyPr>
            <a:normAutofit fontScale="90000"/>
          </a:bodyPr>
          <a:lstStyle/>
          <a:p>
            <a:r>
              <a:rPr lang="en-US" dirty="0">
                <a:cs typeface="Times New Roman" panose="02020603050405020304" pitchFamily="18" charset="0"/>
              </a:rPr>
              <a:t>Option 2: Random Forests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873FB32-5DA5-787D-F030-CEB9AF6EA789}"/>
              </a:ext>
            </a:extLst>
          </p:cNvPr>
          <p:cNvSpPr>
            <a:spLocks noGrp="1"/>
          </p:cNvSpPr>
          <p:nvPr>
            <p:ph idx="1"/>
          </p:nvPr>
        </p:nvSpPr>
        <p:spPr>
          <a:xfrm>
            <a:off x="718874" y="914400"/>
            <a:ext cx="6215326" cy="5265737"/>
          </a:xfrm>
        </p:spPr>
        <p:txBody>
          <a:bodyPr>
            <a:noAutofit/>
          </a:bodyPr>
          <a:lstStyle/>
          <a:p>
            <a:r>
              <a:rPr lang="en-US" sz="2200" dirty="0">
                <a:cs typeface="Times New Roman" panose="02020603050405020304" pitchFamily="18" charset="0"/>
              </a:rPr>
              <a:t>A more explicitly</a:t>
            </a:r>
            <a:r>
              <a:rPr lang="en-US" sz="2200" b="1" dirty="0">
                <a:cs typeface="Times New Roman" panose="02020603050405020304" pitchFamily="18" charset="0"/>
              </a:rPr>
              <a:t> prediction </a:t>
            </a:r>
            <a:r>
              <a:rPr lang="en-US" sz="2200" dirty="0">
                <a:cs typeface="Times New Roman" panose="02020603050405020304" pitchFamily="18" charset="0"/>
              </a:rPr>
              <a:t>approach to regression</a:t>
            </a:r>
          </a:p>
          <a:p>
            <a:pPr lvl="1"/>
            <a:r>
              <a:rPr lang="en-US" sz="2200" dirty="0">
                <a:cs typeface="Times New Roman" panose="02020603050405020304" pitchFamily="18" charset="0"/>
              </a:rPr>
              <a:t>Rather than coefficient estimation based on averages of errors, </a:t>
            </a:r>
          </a:p>
          <a:p>
            <a:pPr lvl="1"/>
            <a:r>
              <a:rPr lang="en-US" sz="2200" dirty="0">
                <a:cs typeface="Times New Roman" panose="02020603050405020304" pitchFamily="18" charset="0"/>
              </a:rPr>
              <a:t>Split data into </a:t>
            </a:r>
            <a:r>
              <a:rPr lang="en-US" sz="2200" i="1" dirty="0">
                <a:cs typeface="Times New Roman" panose="02020603050405020304" pitchFamily="18" charset="0"/>
              </a:rPr>
              <a:t>trees </a:t>
            </a:r>
            <a:r>
              <a:rPr lang="en-US" sz="2200" dirty="0">
                <a:cs typeface="Times New Roman" panose="02020603050405020304" pitchFamily="18" charset="0"/>
              </a:rPr>
              <a:t>based on “cut-points” in data</a:t>
            </a:r>
          </a:p>
          <a:p>
            <a:pPr lvl="1"/>
            <a:r>
              <a:rPr lang="en-US" sz="2200" dirty="0">
                <a:cs typeface="Times New Roman" panose="02020603050405020304" pitchFamily="18" charset="0"/>
              </a:rPr>
              <a:t>Trees are chosen in order to maximize predictive power of data</a:t>
            </a:r>
          </a:p>
          <a:p>
            <a:r>
              <a:rPr lang="en-US" sz="2200" dirty="0">
                <a:cs typeface="Times New Roman" panose="02020603050405020304" pitchFamily="18" charset="0"/>
              </a:rPr>
              <a:t>Forests: bootstrapping over the trees!</a:t>
            </a:r>
          </a:p>
          <a:p>
            <a:pPr lvl="1"/>
            <a:r>
              <a:rPr lang="en-US" sz="2200" dirty="0">
                <a:cs typeface="Times New Roman" panose="02020603050405020304" pitchFamily="18" charset="0"/>
              </a:rPr>
              <a:t>There is new terminology here: bagging, boosting, etc. But the concepts are similar</a:t>
            </a:r>
          </a:p>
          <a:p>
            <a:r>
              <a:rPr lang="en-US" sz="2200" dirty="0">
                <a:cs typeface="Times New Roman" panose="02020603050405020304" pitchFamily="18" charset="0"/>
              </a:rPr>
              <a:t>These methods were applied best as </a:t>
            </a:r>
            <a:r>
              <a:rPr lang="en-US" sz="2200" b="1" dirty="0">
                <a:cs typeface="Times New Roman" panose="02020603050405020304" pitchFamily="18" charset="0"/>
              </a:rPr>
              <a:t>predictive methods</a:t>
            </a:r>
            <a:r>
              <a:rPr lang="en-US" sz="2200" dirty="0">
                <a:cs typeface="Times New Roman" panose="02020603050405020304" pitchFamily="18" charset="0"/>
              </a:rPr>
              <a:t>, so causality is not always apparent</a:t>
            </a:r>
          </a:p>
          <a:p>
            <a:pPr lvl="1"/>
            <a:r>
              <a:rPr lang="en-US" sz="2200" dirty="0">
                <a:cs typeface="Times New Roman" panose="02020603050405020304" pitchFamily="18" charset="0"/>
              </a:rPr>
              <a:t>But causal methods are being developed; see papers in </a:t>
            </a:r>
            <a:r>
              <a:rPr lang="en-US" sz="2200" dirty="0" err="1">
                <a:cs typeface="Times New Roman" panose="02020603050405020304" pitchFamily="18" charset="0"/>
              </a:rPr>
              <a:t>Github</a:t>
            </a:r>
            <a:r>
              <a:rPr lang="en-US" sz="2200" dirty="0">
                <a:cs typeface="Times New Roman" panose="02020603050405020304" pitchFamily="18" charset="0"/>
              </a:rPr>
              <a:t> repo </a:t>
            </a:r>
          </a:p>
          <a:p>
            <a:pPr lvl="1"/>
            <a:r>
              <a:rPr lang="en-US" sz="2200" dirty="0">
                <a:cs typeface="Times New Roman" panose="02020603050405020304" pitchFamily="18" charset="0"/>
              </a:rPr>
              <a:t>Sometimes we care about prediction too! (e.g., risk adjustment)</a:t>
            </a:r>
          </a:p>
        </p:txBody>
      </p:sp>
    </p:spTree>
    <p:extLst>
      <p:ext uri="{BB962C8B-B14F-4D97-AF65-F5344CB8AC3E}">
        <p14:creationId xmlns:p14="http://schemas.microsoft.com/office/powerpoint/2010/main" val="2639687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E50903-DD50-7011-608A-0D137C3D77E9}"/>
            </a:ext>
          </a:extLst>
        </p:cNvPr>
        <p:cNvGrpSpPr/>
        <p:nvPr/>
      </p:nvGrpSpPr>
      <p:grpSpPr>
        <a:xfrm>
          <a:off x="0" y="0"/>
          <a:ext cx="0" cy="0"/>
          <a:chOff x="0" y="0"/>
          <a:chExt cx="0" cy="0"/>
        </a:xfrm>
      </p:grpSpPr>
      <p:pic>
        <p:nvPicPr>
          <p:cNvPr id="7170" name="Picture 2" descr="Deep Feed Forward Neural Network | Download Scientific Diagram">
            <a:extLst>
              <a:ext uri="{FF2B5EF4-FFF2-40B4-BE49-F238E27FC236}">
                <a16:creationId xmlns:a16="http://schemas.microsoft.com/office/drawing/2014/main" id="{53782D61-8C2B-AC6D-5B4E-E6547F463F8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39080" y="1976547"/>
            <a:ext cx="4294933" cy="29049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45C6AA9-9788-8268-0938-C8926CED53E7}"/>
              </a:ext>
            </a:extLst>
          </p:cNvPr>
          <p:cNvSpPr>
            <a:spLocks noGrp="1"/>
          </p:cNvSpPr>
          <p:nvPr>
            <p:ph type="title"/>
          </p:nvPr>
        </p:nvSpPr>
        <p:spPr>
          <a:xfrm>
            <a:off x="718874" y="228600"/>
            <a:ext cx="7815526" cy="609600"/>
          </a:xfrm>
        </p:spPr>
        <p:txBody>
          <a:bodyPr>
            <a:normAutofit fontScale="90000"/>
          </a:bodyPr>
          <a:lstStyle/>
          <a:p>
            <a:r>
              <a:rPr lang="en-US" dirty="0">
                <a:cs typeface="Times New Roman" panose="02020603050405020304" pitchFamily="18" charset="0"/>
              </a:rPr>
              <a:t>Option 3: Neural Networks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3E5F1C0-270D-178A-A1E3-2EE40F38284B}"/>
              </a:ext>
            </a:extLst>
          </p:cNvPr>
          <p:cNvSpPr>
            <a:spLocks noGrp="1"/>
          </p:cNvSpPr>
          <p:nvPr>
            <p:ph idx="1"/>
          </p:nvPr>
        </p:nvSpPr>
        <p:spPr>
          <a:xfrm>
            <a:off x="727112" y="990600"/>
            <a:ext cx="6520126" cy="5341937"/>
          </a:xfrm>
        </p:spPr>
        <p:txBody>
          <a:bodyPr>
            <a:noAutofit/>
          </a:bodyPr>
          <a:lstStyle/>
          <a:p>
            <a:r>
              <a:rPr lang="en-US" sz="2200" dirty="0">
                <a:cs typeface="Times New Roman" panose="02020603050405020304" pitchFamily="18" charset="0"/>
              </a:rPr>
              <a:t>Random forests are a collection of individual decision trees</a:t>
            </a:r>
          </a:p>
          <a:p>
            <a:r>
              <a:rPr lang="en-US" sz="2200" dirty="0">
                <a:cs typeface="Times New Roman" panose="02020603050405020304" pitchFamily="18" charset="0"/>
              </a:rPr>
              <a:t>Neural networks are a group of </a:t>
            </a:r>
            <a:r>
              <a:rPr lang="en-US" sz="2200" i="1" dirty="0">
                <a:cs typeface="Times New Roman" panose="02020603050405020304" pitchFamily="18" charset="0"/>
              </a:rPr>
              <a:t>connected </a:t>
            </a:r>
            <a:r>
              <a:rPr lang="en-US" sz="2200" dirty="0">
                <a:cs typeface="Times New Roman" panose="02020603050405020304" pitchFamily="18" charset="0"/>
              </a:rPr>
              <a:t>“neurons” </a:t>
            </a:r>
          </a:p>
          <a:p>
            <a:pPr lvl="1"/>
            <a:r>
              <a:rPr lang="en-US" sz="2200" dirty="0">
                <a:cs typeface="Times New Roman" panose="02020603050405020304" pitchFamily="18" charset="0"/>
              </a:rPr>
              <a:t>These neurons process data in “layered” steps</a:t>
            </a:r>
          </a:p>
          <a:p>
            <a:pPr lvl="1"/>
            <a:r>
              <a:rPr lang="en-US" sz="2200" dirty="0">
                <a:cs typeface="Times New Roman" panose="02020603050405020304" pitchFamily="18" charset="0"/>
              </a:rPr>
              <a:t>These layers can be unidirectional (feedforward NN) or circular (feedback NN)</a:t>
            </a:r>
          </a:p>
          <a:p>
            <a:pPr lvl="1"/>
            <a:r>
              <a:rPr lang="en-US" sz="2200" dirty="0">
                <a:cs typeface="Times New Roman" panose="02020603050405020304" pitchFamily="18" charset="0"/>
              </a:rPr>
              <a:t>Ultimately, the neurons “learn” complex functions/DGPs using </a:t>
            </a:r>
            <a:r>
              <a:rPr lang="en-US" sz="2200" b="1" dirty="0">
                <a:cs typeface="Times New Roman" panose="02020603050405020304" pitchFamily="18" charset="0"/>
              </a:rPr>
              <a:t>many nonlinear transformations of data</a:t>
            </a:r>
            <a:endParaRPr lang="en-US" sz="2200" dirty="0">
              <a:cs typeface="Times New Roman" panose="02020603050405020304" pitchFamily="18" charset="0"/>
            </a:endParaRPr>
          </a:p>
          <a:p>
            <a:r>
              <a:rPr lang="en-US" sz="2200" dirty="0">
                <a:cs typeface="Times New Roman" panose="02020603050405020304" pitchFamily="18" charset="0"/>
              </a:rPr>
              <a:t>Advantages: extremely flexible, </a:t>
            </a:r>
            <a:r>
              <a:rPr lang="en-US" sz="2200" dirty="0"/>
              <a:t>Capture complicated nonlinearities &amp; interactions automatically.</a:t>
            </a:r>
          </a:p>
          <a:p>
            <a:r>
              <a:rPr lang="en-US" sz="2200" dirty="0">
                <a:cs typeface="Times New Roman" panose="02020603050405020304" pitchFamily="18" charset="0"/>
              </a:rPr>
              <a:t>Drawbacks: Require extremely large data sets, have many hyperparameters that need tuning, prone to overfitting</a:t>
            </a:r>
          </a:p>
          <a:p>
            <a:pPr lvl="1"/>
            <a:r>
              <a:rPr lang="en-US" sz="2200" dirty="0">
                <a:cs typeface="Times New Roman" panose="02020603050405020304" pitchFamily="18" charset="0"/>
              </a:rPr>
              <a:t>Makes training these more of an “art” </a:t>
            </a:r>
          </a:p>
        </p:txBody>
      </p:sp>
    </p:spTree>
    <p:extLst>
      <p:ext uri="{BB962C8B-B14F-4D97-AF65-F5344CB8AC3E}">
        <p14:creationId xmlns:p14="http://schemas.microsoft.com/office/powerpoint/2010/main" val="2987498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8FB3-6A59-7563-50B0-75CF0374B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EFC20-1717-E845-E253-595D1FB05FDC}"/>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Can this ever be causal?</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63834DB-18AC-AFD8-8212-D6CCB8C32322}"/>
              </a:ext>
            </a:extLst>
          </p:cNvPr>
          <p:cNvSpPr>
            <a:spLocks noGrp="1"/>
          </p:cNvSpPr>
          <p:nvPr>
            <p:ph idx="1"/>
          </p:nvPr>
        </p:nvSpPr>
        <p:spPr>
          <a:xfrm>
            <a:off x="685801" y="1066801"/>
            <a:ext cx="10363200" cy="5141388"/>
          </a:xfrm>
        </p:spPr>
        <p:txBody>
          <a:bodyPr>
            <a:noAutofit/>
          </a:bodyPr>
          <a:lstStyle/>
          <a:p>
            <a:r>
              <a:rPr lang="en-US" sz="2400" dirty="0">
                <a:solidFill>
                  <a:srgbClr val="222222"/>
                </a:solidFill>
                <a:cs typeface="Times New Roman" panose="02020603050405020304" pitchFamily="18" charset="0"/>
              </a:rPr>
              <a:t>Many econometricians (and others) are working on developing causal methods for machine learning</a:t>
            </a:r>
          </a:p>
          <a:p>
            <a:r>
              <a:rPr lang="en-US" sz="2400" dirty="0">
                <a:solidFill>
                  <a:srgbClr val="222222"/>
                </a:solidFill>
                <a:cs typeface="Times New Roman" panose="02020603050405020304" pitchFamily="18" charset="0"/>
              </a:rPr>
              <a:t>One place where this is really promising: </a:t>
            </a:r>
            <a:r>
              <a:rPr lang="en-US" sz="2400" b="1" dirty="0">
                <a:solidFill>
                  <a:srgbClr val="222222"/>
                </a:solidFill>
                <a:cs typeface="Times New Roman" panose="02020603050405020304" pitchFamily="18" charset="0"/>
              </a:rPr>
              <a:t>learning coefficients on endogenous regressors </a:t>
            </a:r>
            <a:r>
              <a:rPr lang="en-US" sz="2400" dirty="0">
                <a:solidFill>
                  <a:srgbClr val="222222"/>
                </a:solidFill>
                <a:cs typeface="Times New Roman" panose="02020603050405020304" pitchFamily="18" charset="0"/>
              </a:rPr>
              <a:t>with a combination of IV methods.</a:t>
            </a:r>
          </a:p>
          <a:p>
            <a:r>
              <a:rPr lang="en-US" sz="2400" dirty="0">
                <a:solidFill>
                  <a:srgbClr val="222222"/>
                </a:solidFill>
                <a:cs typeface="Times New Roman" panose="02020603050405020304" pitchFamily="18" charset="0"/>
              </a:rPr>
              <a:t>Intuition: ML models can help generate a stronger instrument (first stage is all about prediction) and can then be jointly/nonlinearly embedded into a 2SLS regression</a:t>
            </a:r>
          </a:p>
          <a:p>
            <a:endParaRPr lang="en-US" sz="2400" dirty="0">
              <a:solidFill>
                <a:srgbClr val="222222"/>
              </a:solidFill>
              <a:cs typeface="Times New Roman" panose="02020603050405020304" pitchFamily="18" charset="0"/>
            </a:endParaRPr>
          </a:p>
        </p:txBody>
      </p:sp>
      <p:pic>
        <p:nvPicPr>
          <p:cNvPr id="5" name="Picture 4">
            <a:extLst>
              <a:ext uri="{FF2B5EF4-FFF2-40B4-BE49-F238E27FC236}">
                <a16:creationId xmlns:a16="http://schemas.microsoft.com/office/drawing/2014/main" id="{B52148A4-01E5-EDFD-27A4-7BB12381D0F8}"/>
              </a:ext>
            </a:extLst>
          </p:cNvPr>
          <p:cNvPicPr>
            <a:picLocks noChangeAspect="1"/>
          </p:cNvPicPr>
          <p:nvPr/>
        </p:nvPicPr>
        <p:blipFill>
          <a:blip r:embed="rId3"/>
          <a:stretch>
            <a:fillRect/>
          </a:stretch>
        </p:blipFill>
        <p:spPr>
          <a:xfrm>
            <a:off x="76200" y="3937708"/>
            <a:ext cx="6400800" cy="2787445"/>
          </a:xfrm>
          <a:prstGeom prst="rect">
            <a:avLst/>
          </a:prstGeom>
        </p:spPr>
      </p:pic>
    </p:spTree>
    <p:extLst>
      <p:ext uri="{BB962C8B-B14F-4D97-AF65-F5344CB8AC3E}">
        <p14:creationId xmlns:p14="http://schemas.microsoft.com/office/powerpoint/2010/main" val="3541803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B8A2E-3C0F-2EA9-C1D5-A4EBA6FA24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304217-ADE0-ECF5-24DF-B8D58AF42176}"/>
              </a:ext>
            </a:extLst>
          </p:cNvPr>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An example: in progress</a:t>
            </a:r>
          </a:p>
        </p:txBody>
      </p:sp>
      <p:sp>
        <p:nvSpPr>
          <p:cNvPr id="3" name="Content Placeholder 2">
            <a:extLst>
              <a:ext uri="{FF2B5EF4-FFF2-40B4-BE49-F238E27FC236}">
                <a16:creationId xmlns:a16="http://schemas.microsoft.com/office/drawing/2014/main" id="{F3BDB1D8-1038-D949-CB8E-9C0577FF347A}"/>
              </a:ext>
            </a:extLst>
          </p:cNvPr>
          <p:cNvSpPr>
            <a:spLocks noGrp="1"/>
          </p:cNvSpPr>
          <p:nvPr>
            <p:ph idx="1"/>
          </p:nvPr>
        </p:nvSpPr>
        <p:spPr>
          <a:xfrm>
            <a:off x="685801" y="1066801"/>
            <a:ext cx="10363200" cy="5141388"/>
          </a:xfrm>
        </p:spPr>
        <p:txBody>
          <a:bodyPr>
            <a:noAutofit/>
          </a:bodyPr>
          <a:lstStyle/>
          <a:p>
            <a:r>
              <a:rPr lang="en-US" sz="2400" dirty="0">
                <a:solidFill>
                  <a:srgbClr val="222222"/>
                </a:solidFill>
                <a:cs typeface="Times New Roman" panose="02020603050405020304" pitchFamily="18" charset="0"/>
              </a:rPr>
              <a:t>Suppose we care about the effect of child maltreatment investigations on household wellbeing (why?)</a:t>
            </a:r>
          </a:p>
          <a:p>
            <a:r>
              <a:rPr lang="en-US" sz="2400" dirty="0">
                <a:solidFill>
                  <a:srgbClr val="222222"/>
                </a:solidFill>
                <a:cs typeface="Times New Roman" panose="02020603050405020304" pitchFamily="18" charset="0"/>
              </a:rPr>
              <a:t>The DAG looks something like this</a:t>
            </a:r>
          </a:p>
        </p:txBody>
      </p:sp>
      <p:sp>
        <p:nvSpPr>
          <p:cNvPr id="6" name="Oval 5">
            <a:extLst>
              <a:ext uri="{FF2B5EF4-FFF2-40B4-BE49-F238E27FC236}">
                <a16:creationId xmlns:a16="http://schemas.microsoft.com/office/drawing/2014/main" id="{3B4FA199-BF56-C510-FBD2-844AD0E24E61}"/>
              </a:ext>
            </a:extLst>
          </p:cNvPr>
          <p:cNvSpPr/>
          <p:nvPr/>
        </p:nvSpPr>
        <p:spPr>
          <a:xfrm>
            <a:off x="4429254" y="2809104"/>
            <a:ext cx="2514600" cy="2057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Investigation</a:t>
            </a:r>
          </a:p>
        </p:txBody>
      </p:sp>
      <p:sp>
        <p:nvSpPr>
          <p:cNvPr id="7" name="Oval 6">
            <a:extLst>
              <a:ext uri="{FF2B5EF4-FFF2-40B4-BE49-F238E27FC236}">
                <a16:creationId xmlns:a16="http://schemas.microsoft.com/office/drawing/2014/main" id="{A0F9987D-FE73-48CD-C551-40EB7BC64F9F}"/>
              </a:ext>
            </a:extLst>
          </p:cNvPr>
          <p:cNvSpPr/>
          <p:nvPr/>
        </p:nvSpPr>
        <p:spPr>
          <a:xfrm>
            <a:off x="8528222" y="2809104"/>
            <a:ext cx="2514600" cy="2057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Outcome</a:t>
            </a:r>
          </a:p>
        </p:txBody>
      </p:sp>
      <p:sp>
        <p:nvSpPr>
          <p:cNvPr id="8" name="Oval 7">
            <a:extLst>
              <a:ext uri="{FF2B5EF4-FFF2-40B4-BE49-F238E27FC236}">
                <a16:creationId xmlns:a16="http://schemas.microsoft.com/office/drawing/2014/main" id="{FE5E95ED-CDE2-C614-8514-C94CE9DD1C68}"/>
              </a:ext>
            </a:extLst>
          </p:cNvPr>
          <p:cNvSpPr/>
          <p:nvPr/>
        </p:nvSpPr>
        <p:spPr>
          <a:xfrm>
            <a:off x="330286" y="2809104"/>
            <a:ext cx="2514600" cy="2057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Caseworker variation (leniency design)</a:t>
            </a:r>
          </a:p>
        </p:txBody>
      </p:sp>
      <p:sp>
        <p:nvSpPr>
          <p:cNvPr id="9" name="Oval 8">
            <a:extLst>
              <a:ext uri="{FF2B5EF4-FFF2-40B4-BE49-F238E27FC236}">
                <a16:creationId xmlns:a16="http://schemas.microsoft.com/office/drawing/2014/main" id="{36EACE8C-11E9-9A0F-5961-A3B5C4D09080}"/>
              </a:ext>
            </a:extLst>
          </p:cNvPr>
          <p:cNvSpPr/>
          <p:nvPr/>
        </p:nvSpPr>
        <p:spPr>
          <a:xfrm>
            <a:off x="6509630" y="4762499"/>
            <a:ext cx="2514600" cy="2057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Selection</a:t>
            </a:r>
          </a:p>
        </p:txBody>
      </p:sp>
      <p:cxnSp>
        <p:nvCxnSpPr>
          <p:cNvPr id="11" name="Straight Arrow Connector 10">
            <a:extLst>
              <a:ext uri="{FF2B5EF4-FFF2-40B4-BE49-F238E27FC236}">
                <a16:creationId xmlns:a16="http://schemas.microsoft.com/office/drawing/2014/main" id="{6192EDFC-C8CE-6B52-280F-5CB0C783B5B6}"/>
              </a:ext>
            </a:extLst>
          </p:cNvPr>
          <p:cNvCxnSpPr>
            <a:stCxn id="8" idx="6"/>
            <a:endCxn id="6" idx="2"/>
          </p:cNvCxnSpPr>
          <p:nvPr/>
        </p:nvCxnSpPr>
        <p:spPr>
          <a:xfrm>
            <a:off x="2844886" y="3837804"/>
            <a:ext cx="15843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5628801-A6BA-D7DD-C738-2E7C024B3A8C}"/>
              </a:ext>
            </a:extLst>
          </p:cNvPr>
          <p:cNvCxnSpPr>
            <a:endCxn id="7" idx="2"/>
          </p:cNvCxnSpPr>
          <p:nvPr/>
        </p:nvCxnSpPr>
        <p:spPr>
          <a:xfrm>
            <a:off x="7086600" y="3837804"/>
            <a:ext cx="14416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39D4D1F-8E2F-995E-49C7-2C7D1B6571D2}"/>
              </a:ext>
            </a:extLst>
          </p:cNvPr>
          <p:cNvCxnSpPr>
            <a:cxnSpLocks/>
            <a:stCxn id="9" idx="1"/>
          </p:cNvCxnSpPr>
          <p:nvPr/>
        </p:nvCxnSpPr>
        <p:spPr>
          <a:xfrm flipH="1" flipV="1">
            <a:off x="5867401" y="4965151"/>
            <a:ext cx="1010484" cy="986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447292-B29C-4617-E6C1-FD851970656E}"/>
              </a:ext>
            </a:extLst>
          </p:cNvPr>
          <p:cNvCxnSpPr>
            <a:cxnSpLocks/>
            <a:stCxn id="9" idx="7"/>
          </p:cNvCxnSpPr>
          <p:nvPr/>
        </p:nvCxnSpPr>
        <p:spPr>
          <a:xfrm flipV="1">
            <a:off x="8655975" y="5014474"/>
            <a:ext cx="945225" cy="493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558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4762F-9588-E027-4A93-9A4B51105E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578770-257A-4D04-E77C-FB2F9BF90C93}"/>
              </a:ext>
            </a:extLst>
          </p:cNvPr>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An example: in progress</a:t>
            </a:r>
          </a:p>
        </p:txBody>
      </p:sp>
      <p:sp>
        <p:nvSpPr>
          <p:cNvPr id="3" name="Content Placeholder 2">
            <a:extLst>
              <a:ext uri="{FF2B5EF4-FFF2-40B4-BE49-F238E27FC236}">
                <a16:creationId xmlns:a16="http://schemas.microsoft.com/office/drawing/2014/main" id="{4DF60C9B-68B7-4240-8FF6-E148E3605E04}"/>
              </a:ext>
            </a:extLst>
          </p:cNvPr>
          <p:cNvSpPr>
            <a:spLocks noGrp="1"/>
          </p:cNvSpPr>
          <p:nvPr>
            <p:ph idx="1"/>
          </p:nvPr>
        </p:nvSpPr>
        <p:spPr>
          <a:xfrm>
            <a:off x="685801" y="1066801"/>
            <a:ext cx="10363200" cy="5141388"/>
          </a:xfrm>
        </p:spPr>
        <p:txBody>
          <a:bodyPr>
            <a:noAutofit/>
          </a:bodyPr>
          <a:lstStyle/>
          <a:p>
            <a:r>
              <a:rPr lang="en-US" sz="2400" dirty="0">
                <a:solidFill>
                  <a:srgbClr val="222222"/>
                </a:solidFill>
                <a:cs typeface="Times New Roman" panose="02020603050405020304" pitchFamily="18" charset="0"/>
              </a:rPr>
              <a:t>A prediction model can use </a:t>
            </a:r>
            <a:r>
              <a:rPr lang="en-US" sz="2400" b="1" dirty="0">
                <a:solidFill>
                  <a:srgbClr val="222222"/>
                </a:solidFill>
                <a:cs typeface="Times New Roman" panose="02020603050405020304" pitchFamily="18" charset="0"/>
              </a:rPr>
              <a:t>rich demographics </a:t>
            </a:r>
            <a:r>
              <a:rPr lang="en-US" sz="2400" dirty="0">
                <a:solidFill>
                  <a:srgbClr val="222222"/>
                </a:solidFill>
                <a:cs typeface="Times New Roman" panose="02020603050405020304" pitchFamily="18" charset="0"/>
              </a:rPr>
              <a:t>on both the endogenous treatment (investigation) and outcomes to boost the IV’s power: </a:t>
            </a:r>
          </a:p>
          <a:p>
            <a:pPr marL="457200" indent="-457200">
              <a:buAutoNum type="arabicPeriod"/>
            </a:pPr>
            <a:r>
              <a:rPr lang="en-US" sz="2400" dirty="0">
                <a:solidFill>
                  <a:srgbClr val="222222"/>
                </a:solidFill>
                <a:cs typeface="Times New Roman" panose="02020603050405020304" pitchFamily="18" charset="0"/>
              </a:rPr>
              <a:t>Use a LASSO/other model to predict investigations based on both the instrument and observables</a:t>
            </a:r>
          </a:p>
          <a:p>
            <a:pPr marL="457200" indent="-457200">
              <a:buAutoNum type="arabicPeriod"/>
            </a:pPr>
            <a:r>
              <a:rPr lang="en-US" sz="2400" dirty="0">
                <a:solidFill>
                  <a:srgbClr val="222222"/>
                </a:solidFill>
                <a:cs typeface="Times New Roman" panose="02020603050405020304" pitchFamily="18" charset="0"/>
              </a:rPr>
              <a:t>Use another LASSO/ML model to predict outcomes (e.g., graduation rates)</a:t>
            </a:r>
          </a:p>
          <a:p>
            <a:pPr marL="457200" indent="-457200">
              <a:buAutoNum type="arabicPeriod"/>
            </a:pPr>
            <a:r>
              <a:rPr lang="en-US" sz="2400" dirty="0">
                <a:solidFill>
                  <a:srgbClr val="222222"/>
                </a:solidFill>
                <a:cs typeface="Times New Roman" panose="02020603050405020304" pitchFamily="18" charset="0"/>
              </a:rPr>
              <a:t>Take the residuals from both predictions (double ML)</a:t>
            </a:r>
          </a:p>
          <a:p>
            <a:pPr marL="457200" indent="-457200">
              <a:buAutoNum type="arabicPeriod"/>
            </a:pPr>
            <a:r>
              <a:rPr lang="en-US" sz="2400" dirty="0">
                <a:solidFill>
                  <a:srgbClr val="222222"/>
                </a:solidFill>
                <a:cs typeface="Times New Roman" panose="02020603050405020304" pitchFamily="18" charset="0"/>
              </a:rPr>
              <a:t>Estimate 2SLS on these residuals</a:t>
            </a:r>
          </a:p>
          <a:p>
            <a:pPr marL="457200" indent="-457200">
              <a:buAutoNum type="arabicPeriod"/>
            </a:pPr>
            <a:endParaRPr lang="en-US" sz="2400" dirty="0">
              <a:solidFill>
                <a:srgbClr val="222222"/>
              </a:solidFill>
              <a:cs typeface="Times New Roman" panose="02020603050405020304" pitchFamily="18" charset="0"/>
            </a:endParaRPr>
          </a:p>
        </p:txBody>
      </p:sp>
      <p:pic>
        <p:nvPicPr>
          <p:cNvPr id="8196" name="Picture 4" descr="Double ML: Causal Inference based on ML">
            <a:extLst>
              <a:ext uri="{FF2B5EF4-FFF2-40B4-BE49-F238E27FC236}">
                <a16:creationId xmlns:a16="http://schemas.microsoft.com/office/drawing/2014/main" id="{5AFEAD28-643C-EB52-699A-846F492675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4403168"/>
            <a:ext cx="7162800" cy="2323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402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are we </a:t>
            </a:r>
            <a:r>
              <a:rPr lang="en-US" sz="3600" dirty="0" err="1">
                <a:cs typeface="Times New Roman" panose="02020603050405020304" pitchFamily="18" charset="0"/>
              </a:rPr>
              <a:t>DIDing</a:t>
            </a:r>
            <a:r>
              <a:rPr lang="en-US" sz="3600" dirty="0">
                <a:cs typeface="Times New Roman" panose="02020603050405020304" pitchFamily="18" charset="0"/>
              </a:rPr>
              <a:t>?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210800" cy="5141388"/>
              </a:xfrm>
            </p:spPr>
            <p:txBody>
              <a:bodyPr>
                <a:noAutofit/>
              </a:bodyPr>
              <a:lstStyle/>
              <a:p>
                <a:r>
                  <a:rPr lang="en-US" sz="2400" dirty="0">
                    <a:cs typeface="Times New Roman" panose="02020603050405020304" pitchFamily="18" charset="0"/>
                  </a:rPr>
                  <a:t>Typical DID framework is a way to use </a:t>
                </a:r>
                <a:r>
                  <a:rPr lang="en-US" sz="2400" b="1" dirty="0">
                    <a:solidFill>
                      <a:schemeClr val="accent2">
                        <a:lumMod val="75000"/>
                      </a:schemeClr>
                    </a:solidFill>
                    <a:cs typeface="Times New Roman" panose="02020603050405020304" pitchFamily="18" charset="0"/>
                  </a:rPr>
                  <a:t>observational data </a:t>
                </a:r>
                <a:r>
                  <a:rPr lang="en-US" sz="2400" dirty="0">
                    <a:cs typeface="Times New Roman" panose="02020603050405020304" pitchFamily="18" charset="0"/>
                  </a:rPr>
                  <a:t>to examine </a:t>
                </a:r>
                <a:r>
                  <a:rPr lang="en-US" sz="2400" b="1" dirty="0">
                    <a:solidFill>
                      <a:schemeClr val="accent3">
                        <a:lumMod val="75000"/>
                      </a:schemeClr>
                    </a:solidFill>
                    <a:cs typeface="Times New Roman" panose="02020603050405020304" pitchFamily="18" charset="0"/>
                  </a:rPr>
                  <a:t>potential outcomes</a:t>
                </a:r>
              </a:p>
              <a:p>
                <a:r>
                  <a:rPr lang="en-US" sz="2400" dirty="0">
                    <a:cs typeface="Times New Roman" panose="02020603050405020304" pitchFamily="18" charset="0"/>
                  </a:rPr>
                  <a:t>We would like to have: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𝛿</m:t>
                          </m:r>
                        </m:e>
                        <m:sub>
                          <m:r>
                            <a:rPr lang="en-US" sz="2400" b="0" i="1" smtClean="0">
                              <a:latin typeface="Cambria Math" panose="02040503050406030204" pitchFamily="18" charset="0"/>
                              <a:cs typeface="Times New Roman" panose="02020603050405020304" pitchFamily="18" charset="0"/>
                            </a:rPr>
                            <m:t>𝑖𝑡</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1</m:t>
                          </m:r>
                        </m:sup>
                      </m:sSubSup>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oMath>
                  </m:oMathPara>
                </a14:m>
                <a:endParaRPr lang="en-US" sz="2400" dirty="0">
                  <a:cs typeface="Times New Roman" panose="02020603050405020304" pitchFamily="18" charset="0"/>
                </a:endParaRPr>
              </a:p>
              <a:p>
                <a:r>
                  <a:rPr lang="en-US" sz="2400" dirty="0">
                    <a:cs typeface="Times New Roman" panose="02020603050405020304" pitchFamily="18" charset="0"/>
                  </a:rPr>
                  <a:t>When </a:t>
                </a:r>
                <a14:m>
                  <m:oMath xmlns:m="http://schemas.openxmlformats.org/officeDocument/2006/math">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oMath>
                </a14:m>
                <a:r>
                  <a:rPr lang="en-US" sz="2400" dirty="0">
                    <a:cs typeface="Times New Roman" panose="02020603050405020304" pitchFamily="18" charset="0"/>
                  </a:rPr>
                  <a:t> is unobserved, we </a:t>
                </a:r>
                <a:r>
                  <a:rPr lang="en-US" sz="2400" u="sng" dirty="0">
                    <a:cs typeface="Times New Roman" panose="02020603050405020304" pitchFamily="18" charset="0"/>
                  </a:rPr>
                  <a:t>proxy it</a:t>
                </a:r>
                <a:r>
                  <a:rPr lang="en-US" sz="2400" b="1" dirty="0">
                    <a:cs typeface="Times New Roman" panose="02020603050405020304" pitchFamily="18" charset="0"/>
                  </a:rPr>
                  <a:t> </a:t>
                </a:r>
                <a:r>
                  <a:rPr lang="en-US" sz="2400" dirty="0">
                    <a:cs typeface="Times New Roman" panose="02020603050405020304" pitchFamily="18" charset="0"/>
                  </a:rPr>
                  <a:t>with a </a:t>
                </a:r>
                <a:r>
                  <a:rPr lang="en-US" sz="2400" dirty="0">
                    <a:solidFill>
                      <a:schemeClr val="accent2">
                        <a:lumMod val="75000"/>
                      </a:schemeClr>
                    </a:solidFill>
                    <a:cs typeface="Times New Roman" panose="02020603050405020304" pitchFamily="18" charset="0"/>
                  </a:rPr>
                  <a:t>control group </a:t>
                </a:r>
              </a:p>
              <a:p>
                <a:r>
                  <a:rPr lang="en-US" sz="2400" dirty="0">
                    <a:cs typeface="Times New Roman" panose="02020603050405020304" pitchFamily="18" charset="0"/>
                  </a:rPr>
                  <a:t>But are we limited to the control groups we observe?</a:t>
                </a:r>
              </a:p>
              <a:p>
                <a:pPr marL="0" indent="0">
                  <a:buNone/>
                </a:pPr>
                <a:r>
                  <a:rPr lang="en-US" sz="2400" dirty="0">
                    <a:cs typeface="Times New Roman" panose="02020603050405020304" pitchFamily="18" charset="0"/>
                  </a:rPr>
                  <a:t>Synthetic controls uses </a:t>
                </a:r>
                <a:r>
                  <a:rPr lang="en-US" sz="2400" b="1" dirty="0">
                    <a:cs typeface="Times New Roman" panose="02020603050405020304" pitchFamily="18" charset="0"/>
                  </a:rPr>
                  <a:t>weighted averages of units </a:t>
                </a:r>
                <a:r>
                  <a:rPr lang="en-US" sz="2400" dirty="0">
                    <a:cs typeface="Times New Roman" panose="02020603050405020304" pitchFamily="18" charset="0"/>
                  </a:rPr>
                  <a:t>to construct: </a:t>
                </a:r>
              </a:p>
              <a:p>
                <a:r>
                  <a:rPr lang="en-US" sz="2400" dirty="0">
                    <a:cs typeface="Times New Roman" panose="02020603050405020304" pitchFamily="18" charset="0"/>
                  </a:rPr>
                  <a:t>A suitable counterfactual to treated group</a:t>
                </a:r>
              </a:p>
              <a:p>
                <a:r>
                  <a:rPr lang="en-US" sz="2400" dirty="0">
                    <a:cs typeface="Times New Roman" panose="02020603050405020304" pitchFamily="18" charset="0"/>
                  </a:rPr>
                  <a:t>Think of this as matching + parallel trends assumption </a:t>
                </a:r>
              </a:p>
              <a:p>
                <a:r>
                  <a:rPr lang="en-US" sz="2400" dirty="0">
                    <a:cs typeface="Times New Roman" panose="02020603050405020304" pitchFamily="18" charset="0"/>
                  </a:rPr>
                  <a:t>The weighted average may be a </a:t>
                </a:r>
                <a:r>
                  <a:rPr lang="en-US" sz="2400" b="1" dirty="0">
                    <a:cs typeface="Times New Roman" panose="02020603050405020304" pitchFamily="18" charset="0"/>
                  </a:rPr>
                  <a:t>superior control group </a:t>
                </a:r>
                <a:r>
                  <a:rPr lang="en-US" sz="2400" dirty="0">
                    <a:cs typeface="Times New Roman" panose="02020603050405020304" pitchFamily="18" charset="0"/>
                  </a:rPr>
                  <a:t>than any one unit</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210800" cy="5141388"/>
              </a:xfrm>
              <a:blipFill>
                <a:blip r:embed="rId3"/>
                <a:stretch>
                  <a:fillRect l="-896" t="-1305" b="-1186"/>
                </a:stretch>
              </a:blipFill>
            </p:spPr>
            <p:txBody>
              <a:bodyPr/>
              <a:lstStyle/>
              <a:p>
                <a:r>
                  <a:rPr lang="en-US">
                    <a:noFill/>
                  </a:rPr>
                  <a:t> </a:t>
                </a:r>
              </a:p>
            </p:txBody>
          </p:sp>
        </mc:Fallback>
      </mc:AlternateContent>
    </p:spTree>
    <p:extLst>
      <p:ext uri="{BB962C8B-B14F-4D97-AF65-F5344CB8AC3E}">
        <p14:creationId xmlns:p14="http://schemas.microsoft.com/office/powerpoint/2010/main" val="36636139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31FE0-0125-AB21-D85C-54FEB0C972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1EFEE9-862A-23A1-690C-887824C95579}"/>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Conclusion: The Possibilities are Endless!</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F2A7B9F-BCBF-57BB-40A4-C911582663A9}"/>
              </a:ext>
            </a:extLst>
          </p:cNvPr>
          <p:cNvSpPr>
            <a:spLocks noGrp="1"/>
          </p:cNvSpPr>
          <p:nvPr>
            <p:ph idx="1"/>
          </p:nvPr>
        </p:nvSpPr>
        <p:spPr>
          <a:xfrm>
            <a:off x="609601" y="1066801"/>
            <a:ext cx="10015390" cy="5141388"/>
          </a:xfrm>
        </p:spPr>
        <p:txBody>
          <a:bodyPr>
            <a:noAutofit/>
          </a:bodyPr>
          <a:lstStyle/>
          <a:p>
            <a:pPr marL="0" indent="0">
              <a:buNone/>
            </a:pPr>
            <a:r>
              <a:rPr lang="en-US" sz="2400" dirty="0">
                <a:cs typeface="Times New Roman" panose="02020603050405020304" pitchFamily="18" charset="0"/>
              </a:rPr>
              <a:t>W </a:t>
            </a:r>
          </a:p>
        </p:txBody>
      </p:sp>
      <p:pic>
        <p:nvPicPr>
          <p:cNvPr id="5" name="Picture 4">
            <a:extLst>
              <a:ext uri="{FF2B5EF4-FFF2-40B4-BE49-F238E27FC236}">
                <a16:creationId xmlns:a16="http://schemas.microsoft.com/office/drawing/2014/main" id="{E0006876-3FB2-8261-BD5F-64EA4C5FAB08}"/>
              </a:ext>
            </a:extLst>
          </p:cNvPr>
          <p:cNvPicPr>
            <a:picLocks noChangeAspect="1"/>
          </p:cNvPicPr>
          <p:nvPr/>
        </p:nvPicPr>
        <p:blipFill>
          <a:blip r:embed="rId3"/>
          <a:stretch>
            <a:fillRect/>
          </a:stretch>
        </p:blipFill>
        <p:spPr>
          <a:xfrm>
            <a:off x="609600" y="1048267"/>
            <a:ext cx="5337343" cy="2711344"/>
          </a:xfrm>
          <a:prstGeom prst="rect">
            <a:avLst/>
          </a:prstGeom>
        </p:spPr>
      </p:pic>
      <p:pic>
        <p:nvPicPr>
          <p:cNvPr id="9222" name="Picture 6" descr="Snail Goat I Medieval Print, Funny Art Gift, Animal Cuteness, Home Decor,  Bestiary, Marginalia, Cottagecore, Forestcore, Weird Goth Quirky - Etsy">
            <a:extLst>
              <a:ext uri="{FF2B5EF4-FFF2-40B4-BE49-F238E27FC236}">
                <a16:creationId xmlns:a16="http://schemas.microsoft.com/office/drawing/2014/main" id="{51722BAC-368D-3AE0-8C7A-CB28DBFCBFF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962232"/>
            <a:ext cx="2620966" cy="3188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38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2B12A-4650-DC6C-615F-9DDD1E6E3A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9593C2-236B-FDBC-1868-837833EDDE79}"/>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Conclusion: The Possibilities are Endless!</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EB17DAF-F783-A1E8-175C-BC3B95BE7CCA}"/>
              </a:ext>
            </a:extLst>
          </p:cNvPr>
          <p:cNvSpPr>
            <a:spLocks noGrp="1"/>
          </p:cNvSpPr>
          <p:nvPr>
            <p:ph idx="1"/>
          </p:nvPr>
        </p:nvSpPr>
        <p:spPr>
          <a:xfrm>
            <a:off x="609601" y="1066801"/>
            <a:ext cx="10015390" cy="5141388"/>
          </a:xfrm>
        </p:spPr>
        <p:txBody>
          <a:bodyPr>
            <a:noAutofit/>
          </a:bodyPr>
          <a:lstStyle/>
          <a:p>
            <a:pPr marL="0" indent="0">
              <a:buNone/>
            </a:pPr>
            <a:r>
              <a:rPr lang="en-US" sz="2400" dirty="0">
                <a:cs typeface="Times New Roman" panose="02020603050405020304" pitchFamily="18" charset="0"/>
              </a:rPr>
              <a:t>W </a:t>
            </a:r>
          </a:p>
        </p:txBody>
      </p:sp>
      <p:pic>
        <p:nvPicPr>
          <p:cNvPr id="5" name="Picture 4">
            <a:extLst>
              <a:ext uri="{FF2B5EF4-FFF2-40B4-BE49-F238E27FC236}">
                <a16:creationId xmlns:a16="http://schemas.microsoft.com/office/drawing/2014/main" id="{29EA79A0-DB01-1631-EE88-A1ED4E231F33}"/>
              </a:ext>
            </a:extLst>
          </p:cNvPr>
          <p:cNvPicPr>
            <a:picLocks noChangeAspect="1"/>
          </p:cNvPicPr>
          <p:nvPr/>
        </p:nvPicPr>
        <p:blipFill>
          <a:blip r:embed="rId3"/>
          <a:stretch>
            <a:fillRect/>
          </a:stretch>
        </p:blipFill>
        <p:spPr>
          <a:xfrm>
            <a:off x="609600" y="1048267"/>
            <a:ext cx="5337343" cy="2711344"/>
          </a:xfrm>
          <a:prstGeom prst="rect">
            <a:avLst/>
          </a:prstGeom>
        </p:spPr>
      </p:pic>
      <p:pic>
        <p:nvPicPr>
          <p:cNvPr id="9222" name="Picture 6" descr="Snail Goat I Medieval Print, Funny Art Gift, Animal Cuteness, Home Decor,  Bestiary, Marginalia, Cottagecore, Forestcore, Weird Goth Quirky - Etsy">
            <a:extLst>
              <a:ext uri="{FF2B5EF4-FFF2-40B4-BE49-F238E27FC236}">
                <a16:creationId xmlns:a16="http://schemas.microsoft.com/office/drawing/2014/main" id="{CA15B45E-4A8D-D6AC-F560-E28E815D48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962232"/>
            <a:ext cx="2620966" cy="318855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62FF769-6D3B-E05A-C4C0-30A2536FD9AD}"/>
              </a:ext>
            </a:extLst>
          </p:cNvPr>
          <p:cNvSpPr txBox="1">
            <a:spLocks/>
          </p:cNvSpPr>
          <p:nvPr/>
        </p:nvSpPr>
        <p:spPr>
          <a:xfrm>
            <a:off x="685801" y="4255360"/>
            <a:ext cx="10363200" cy="252644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200" dirty="0">
                <a:solidFill>
                  <a:srgbClr val="222222"/>
                </a:solidFill>
                <a:cs typeface="Times New Roman" panose="02020603050405020304" pitchFamily="18" charset="0"/>
              </a:rPr>
              <a:t>Use your knowledge and power responsibly! </a:t>
            </a:r>
          </a:p>
          <a:p>
            <a:r>
              <a:rPr lang="en-US" sz="2200" dirty="0">
                <a:solidFill>
                  <a:srgbClr val="222222"/>
                </a:solidFill>
                <a:cs typeface="Times New Roman" panose="02020603050405020304" pitchFamily="18" charset="0"/>
              </a:rPr>
              <a:t>Good storytelling, descriptives, careful thought to internal/external/context validity</a:t>
            </a:r>
          </a:p>
          <a:p>
            <a:r>
              <a:rPr lang="en-US" sz="2200" dirty="0">
                <a:solidFill>
                  <a:srgbClr val="222222"/>
                </a:solidFill>
                <a:cs typeface="Times New Roman" panose="02020603050405020304" pitchFamily="18" charset="0"/>
              </a:rPr>
              <a:t>Be creative in combinations of research designs! Focus on identifying variation and the design to leverage that variation will come.</a:t>
            </a:r>
          </a:p>
          <a:p>
            <a:r>
              <a:rPr lang="en-US" sz="2200" dirty="0">
                <a:solidFill>
                  <a:srgbClr val="222222"/>
                </a:solidFill>
                <a:cs typeface="Times New Roman" panose="02020603050405020304" pitchFamily="18" charset="0"/>
              </a:rPr>
              <a:t>Go out into the world and evangelize IV, marginal effects, etc. </a:t>
            </a:r>
          </a:p>
        </p:txBody>
      </p:sp>
    </p:spTree>
    <p:extLst>
      <p:ext uri="{BB962C8B-B14F-4D97-AF65-F5344CB8AC3E}">
        <p14:creationId xmlns:p14="http://schemas.microsoft.com/office/powerpoint/2010/main" val="858045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Quantile Regression</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468640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When can the average treatment effect be misleading?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9862990" cy="5141388"/>
              </a:xfrm>
            </p:spPr>
            <p:txBody>
              <a:bodyPr>
                <a:noAutofit/>
              </a:bodyPr>
              <a:lstStyle/>
              <a:p>
                <a:r>
                  <a:rPr lang="en-US" sz="2400" dirty="0">
                    <a:solidFill>
                      <a:srgbClr val="222222"/>
                    </a:solidFill>
                    <a:cs typeface="Times New Roman" panose="02020603050405020304" pitchFamily="18" charset="0"/>
                  </a:rPr>
                  <a:t>Does a single </a:t>
                </a:r>
                <a14:m>
                  <m:oMath xmlns:m="http://schemas.openxmlformats.org/officeDocument/2006/math">
                    <m:r>
                      <a:rPr lang="en-CA" sz="2400" b="0" i="1" smtClean="0">
                        <a:solidFill>
                          <a:srgbClr val="222222"/>
                        </a:solidFill>
                        <a:latin typeface="Cambria Math" panose="02040503050406030204" pitchFamily="18" charset="0"/>
                        <a:cs typeface="Times New Roman" panose="02020603050405020304" pitchFamily="18" charset="0"/>
                      </a:rPr>
                      <m:t>𝛿</m:t>
                    </m:r>
                  </m:oMath>
                </a14:m>
                <a:r>
                  <a:rPr lang="en-US" sz="2400" dirty="0">
                    <a:solidFill>
                      <a:srgbClr val="222222"/>
                    </a:solidFill>
                    <a:cs typeface="Times New Roman" panose="02020603050405020304" pitchFamily="18" charset="0"/>
                  </a:rPr>
                  <a:t> work for a full distribution?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9862990" cy="5141388"/>
              </a:xfrm>
              <a:blipFill>
                <a:blip r:embed="rId3"/>
                <a:stretch>
                  <a:fillRect l="-433" t="-1305"/>
                </a:stretch>
              </a:blipFill>
            </p:spPr>
            <p:txBody>
              <a:bodyPr/>
              <a:lstStyle/>
              <a:p>
                <a:r>
                  <a:rPr lang="en-CA">
                    <a:noFill/>
                  </a:rPr>
                  <a:t> </a:t>
                </a:r>
              </a:p>
            </p:txBody>
          </p:sp>
        </mc:Fallback>
      </mc:AlternateContent>
      <p:pic>
        <p:nvPicPr>
          <p:cNvPr id="6" name="Picture 5">
            <a:extLst>
              <a:ext uri="{FF2B5EF4-FFF2-40B4-BE49-F238E27FC236}">
                <a16:creationId xmlns:a16="http://schemas.microsoft.com/office/drawing/2014/main" id="{AD6950F9-214A-83EA-38F3-6B95BD3C5195}"/>
              </a:ext>
            </a:extLst>
          </p:cNvPr>
          <p:cNvPicPr>
            <a:picLocks noChangeAspect="1"/>
          </p:cNvPicPr>
          <p:nvPr/>
        </p:nvPicPr>
        <p:blipFill>
          <a:blip r:embed="rId4"/>
          <a:stretch>
            <a:fillRect/>
          </a:stretch>
        </p:blipFill>
        <p:spPr>
          <a:xfrm>
            <a:off x="914400" y="1600200"/>
            <a:ext cx="7830643" cy="3324689"/>
          </a:xfrm>
          <a:prstGeom prst="rect">
            <a:avLst/>
          </a:prstGeom>
        </p:spPr>
      </p:pic>
    </p:spTree>
    <p:extLst>
      <p:ext uri="{BB962C8B-B14F-4D97-AF65-F5344CB8AC3E}">
        <p14:creationId xmlns:p14="http://schemas.microsoft.com/office/powerpoint/2010/main" val="1140352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When can the average treatment effect be misleading?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9862990" cy="5141388"/>
              </a:xfrm>
            </p:spPr>
            <p:txBody>
              <a:bodyPr>
                <a:noAutofit/>
              </a:bodyPr>
              <a:lstStyle/>
              <a:p>
                <a:r>
                  <a:rPr lang="en-US" sz="2400" dirty="0">
                    <a:solidFill>
                      <a:srgbClr val="222222"/>
                    </a:solidFill>
                    <a:cs typeface="Times New Roman" panose="02020603050405020304" pitchFamily="18" charset="0"/>
                  </a:rPr>
                  <a:t>Does a single </a:t>
                </a:r>
                <a14:m>
                  <m:oMath xmlns:m="http://schemas.openxmlformats.org/officeDocument/2006/math">
                    <m:r>
                      <a:rPr lang="en-CA" sz="2400" b="0" i="1" smtClean="0">
                        <a:solidFill>
                          <a:srgbClr val="222222"/>
                        </a:solidFill>
                        <a:latin typeface="Cambria Math" panose="02040503050406030204" pitchFamily="18" charset="0"/>
                        <a:cs typeface="Times New Roman" panose="02020603050405020304" pitchFamily="18" charset="0"/>
                      </a:rPr>
                      <m:t>𝛿</m:t>
                    </m:r>
                  </m:oMath>
                </a14:m>
                <a:r>
                  <a:rPr lang="en-US" sz="2400" dirty="0">
                    <a:solidFill>
                      <a:srgbClr val="222222"/>
                    </a:solidFill>
                    <a:cs typeface="Times New Roman" panose="02020603050405020304" pitchFamily="18" charset="0"/>
                  </a:rPr>
                  <a:t> work for a full distribution?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9862990" cy="5141388"/>
              </a:xfrm>
              <a:blipFill>
                <a:blip r:embed="rId3"/>
                <a:stretch>
                  <a:fillRect l="-433" t="-1305"/>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327F74FA-FD99-EE9B-C67F-FFD4D4AEA58E}"/>
              </a:ext>
            </a:extLst>
          </p:cNvPr>
          <p:cNvPicPr>
            <a:picLocks noChangeAspect="1"/>
          </p:cNvPicPr>
          <p:nvPr/>
        </p:nvPicPr>
        <p:blipFill>
          <a:blip r:embed="rId4"/>
          <a:stretch>
            <a:fillRect/>
          </a:stretch>
        </p:blipFill>
        <p:spPr>
          <a:xfrm>
            <a:off x="731521" y="1676400"/>
            <a:ext cx="10385777" cy="3048000"/>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5D1A2D7-20CE-80D4-7509-A7565A0E07E1}"/>
                  </a:ext>
                </a:extLst>
              </p14:cNvPr>
              <p14:cNvContentPartPr/>
              <p14:nvPr/>
            </p14:nvContentPartPr>
            <p14:xfrm>
              <a:off x="963606" y="2247992"/>
              <a:ext cx="824040" cy="27360"/>
            </p14:xfrm>
          </p:contentPart>
        </mc:Choice>
        <mc:Fallback xmlns="">
          <p:pic>
            <p:nvPicPr>
              <p:cNvPr id="8" name="Ink 7">
                <a:extLst>
                  <a:ext uri="{FF2B5EF4-FFF2-40B4-BE49-F238E27FC236}">
                    <a16:creationId xmlns:a16="http://schemas.microsoft.com/office/drawing/2014/main" id="{D5D1A2D7-20CE-80D4-7509-A7565A0E07E1}"/>
                  </a:ext>
                </a:extLst>
              </p:cNvPr>
              <p:cNvPicPr/>
              <p:nvPr/>
            </p:nvPicPr>
            <p:blipFill>
              <a:blip r:embed="rId6"/>
              <a:stretch>
                <a:fillRect/>
              </a:stretch>
            </p:blipFill>
            <p:spPr>
              <a:xfrm>
                <a:off x="909966" y="2140352"/>
                <a:ext cx="9316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B089058A-FACC-8738-CE7B-3F18472DE0F9}"/>
                  </a:ext>
                </a:extLst>
              </p14:cNvPr>
              <p14:cNvContentPartPr/>
              <p14:nvPr/>
            </p14:nvContentPartPr>
            <p14:xfrm>
              <a:off x="8806566" y="2102912"/>
              <a:ext cx="754920" cy="117000"/>
            </p14:xfrm>
          </p:contentPart>
        </mc:Choice>
        <mc:Fallback xmlns="">
          <p:pic>
            <p:nvPicPr>
              <p:cNvPr id="9" name="Ink 8">
                <a:extLst>
                  <a:ext uri="{FF2B5EF4-FFF2-40B4-BE49-F238E27FC236}">
                    <a16:creationId xmlns:a16="http://schemas.microsoft.com/office/drawing/2014/main" id="{B089058A-FACC-8738-CE7B-3F18472DE0F9}"/>
                  </a:ext>
                </a:extLst>
              </p:cNvPr>
              <p:cNvPicPr/>
              <p:nvPr/>
            </p:nvPicPr>
            <p:blipFill>
              <a:blip r:embed="rId8"/>
              <a:stretch>
                <a:fillRect/>
              </a:stretch>
            </p:blipFill>
            <p:spPr>
              <a:xfrm>
                <a:off x="8752926" y="1994912"/>
                <a:ext cx="86256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755E3557-320A-59CB-7F50-FA14A1B7B674}"/>
                  </a:ext>
                </a:extLst>
              </p14:cNvPr>
              <p14:cNvContentPartPr/>
              <p14:nvPr/>
            </p14:nvContentPartPr>
            <p14:xfrm>
              <a:off x="4379646" y="3905432"/>
              <a:ext cx="4404240" cy="115560"/>
            </p14:xfrm>
          </p:contentPart>
        </mc:Choice>
        <mc:Fallback xmlns="">
          <p:pic>
            <p:nvPicPr>
              <p:cNvPr id="10" name="Ink 9">
                <a:extLst>
                  <a:ext uri="{FF2B5EF4-FFF2-40B4-BE49-F238E27FC236}">
                    <a16:creationId xmlns:a16="http://schemas.microsoft.com/office/drawing/2014/main" id="{755E3557-320A-59CB-7F50-FA14A1B7B674}"/>
                  </a:ext>
                </a:extLst>
              </p:cNvPr>
              <p:cNvPicPr/>
              <p:nvPr/>
            </p:nvPicPr>
            <p:blipFill>
              <a:blip r:embed="rId10"/>
              <a:stretch>
                <a:fillRect/>
              </a:stretch>
            </p:blipFill>
            <p:spPr>
              <a:xfrm>
                <a:off x="4325646" y="3797792"/>
                <a:ext cx="451188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4F0821AF-5948-4C93-7A7C-FFAA3FDA38A0}"/>
                  </a:ext>
                </a:extLst>
              </p14:cNvPr>
              <p14:cNvContentPartPr/>
              <p14:nvPr/>
            </p14:nvContentPartPr>
            <p14:xfrm>
              <a:off x="2417286" y="3112712"/>
              <a:ext cx="3106440" cy="35640"/>
            </p14:xfrm>
          </p:contentPart>
        </mc:Choice>
        <mc:Fallback xmlns="">
          <p:pic>
            <p:nvPicPr>
              <p:cNvPr id="11" name="Ink 10">
                <a:extLst>
                  <a:ext uri="{FF2B5EF4-FFF2-40B4-BE49-F238E27FC236}">
                    <a16:creationId xmlns:a16="http://schemas.microsoft.com/office/drawing/2014/main" id="{4F0821AF-5948-4C93-7A7C-FFAA3FDA38A0}"/>
                  </a:ext>
                </a:extLst>
              </p:cNvPr>
              <p:cNvPicPr/>
              <p:nvPr/>
            </p:nvPicPr>
            <p:blipFill>
              <a:blip r:embed="rId12"/>
              <a:stretch>
                <a:fillRect/>
              </a:stretch>
            </p:blipFill>
            <p:spPr>
              <a:xfrm>
                <a:off x="2363286" y="3005072"/>
                <a:ext cx="3214080" cy="251280"/>
              </a:xfrm>
              <a:prstGeom prst="rect">
                <a:avLst/>
              </a:prstGeom>
            </p:spPr>
          </p:pic>
        </mc:Fallback>
      </mc:AlternateContent>
    </p:spTree>
    <p:extLst>
      <p:ext uri="{BB962C8B-B14F-4D97-AF65-F5344CB8AC3E}">
        <p14:creationId xmlns:p14="http://schemas.microsoft.com/office/powerpoint/2010/main" val="8199049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When can the average treatment effect be misleading?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9862990" cy="5141388"/>
              </a:xfrm>
            </p:spPr>
            <p:txBody>
              <a:bodyPr>
                <a:noAutofit/>
              </a:bodyPr>
              <a:lstStyle/>
              <a:p>
                <a:r>
                  <a:rPr lang="en-US" sz="2400" dirty="0">
                    <a:solidFill>
                      <a:srgbClr val="222222"/>
                    </a:solidFill>
                    <a:cs typeface="Times New Roman" panose="02020603050405020304" pitchFamily="18" charset="0"/>
                  </a:rPr>
                  <a:t>Does a single </a:t>
                </a:r>
                <a14:m>
                  <m:oMath xmlns:m="http://schemas.openxmlformats.org/officeDocument/2006/math">
                    <m:r>
                      <a:rPr lang="en-CA" sz="2400" b="0" i="1" smtClean="0">
                        <a:solidFill>
                          <a:srgbClr val="222222"/>
                        </a:solidFill>
                        <a:latin typeface="Cambria Math" panose="02040503050406030204" pitchFamily="18" charset="0"/>
                        <a:cs typeface="Times New Roman" panose="02020603050405020304" pitchFamily="18" charset="0"/>
                      </a:rPr>
                      <m:t>𝛿</m:t>
                    </m:r>
                  </m:oMath>
                </a14:m>
                <a:r>
                  <a:rPr lang="en-US" sz="2400" dirty="0">
                    <a:solidFill>
                      <a:srgbClr val="222222"/>
                    </a:solidFill>
                    <a:cs typeface="Times New Roman" panose="02020603050405020304" pitchFamily="18" charset="0"/>
                  </a:rPr>
                  <a:t> work for a full distribution?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9862990" cy="5141388"/>
              </a:xfrm>
              <a:blipFill>
                <a:blip r:embed="rId3"/>
                <a:stretch>
                  <a:fillRect l="-433" t="-1305"/>
                </a:stretch>
              </a:blipFill>
            </p:spPr>
            <p:txBody>
              <a:bodyPr/>
              <a:lstStyle/>
              <a:p>
                <a:r>
                  <a:rPr lang="en-CA">
                    <a:noFill/>
                  </a:rPr>
                  <a:t> </a:t>
                </a:r>
              </a:p>
            </p:txBody>
          </p:sp>
        </mc:Fallback>
      </mc:AlternateContent>
      <p:pic>
        <p:nvPicPr>
          <p:cNvPr id="6" name="Picture 5">
            <a:extLst>
              <a:ext uri="{FF2B5EF4-FFF2-40B4-BE49-F238E27FC236}">
                <a16:creationId xmlns:a16="http://schemas.microsoft.com/office/drawing/2014/main" id="{395DD740-2919-79AF-1EA2-7EB5058BA28B}"/>
              </a:ext>
            </a:extLst>
          </p:cNvPr>
          <p:cNvPicPr>
            <a:picLocks noChangeAspect="1"/>
          </p:cNvPicPr>
          <p:nvPr/>
        </p:nvPicPr>
        <p:blipFill>
          <a:blip r:embed="rId4"/>
          <a:stretch>
            <a:fillRect/>
          </a:stretch>
        </p:blipFill>
        <p:spPr>
          <a:xfrm>
            <a:off x="786866" y="1523999"/>
            <a:ext cx="4775734" cy="4796497"/>
          </a:xfrm>
          <a:prstGeom prst="rect">
            <a:avLst/>
          </a:prstGeom>
        </p:spPr>
      </p:pic>
    </p:spTree>
    <p:extLst>
      <p:ext uri="{BB962C8B-B14F-4D97-AF65-F5344CB8AC3E}">
        <p14:creationId xmlns:p14="http://schemas.microsoft.com/office/powerpoint/2010/main" val="7743518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When can the average treatment effect be misleading?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9862990" cy="5141388"/>
              </a:xfrm>
            </p:spPr>
            <p:txBody>
              <a:bodyPr>
                <a:noAutofit/>
              </a:bodyPr>
              <a:lstStyle/>
              <a:p>
                <a:r>
                  <a:rPr lang="en-US" sz="2400" dirty="0">
                    <a:solidFill>
                      <a:srgbClr val="222222"/>
                    </a:solidFill>
                    <a:cs typeface="Times New Roman" panose="02020603050405020304" pitchFamily="18" charset="0"/>
                  </a:rPr>
                  <a:t>Does a single </a:t>
                </a:r>
                <a14:m>
                  <m:oMath xmlns:m="http://schemas.openxmlformats.org/officeDocument/2006/math">
                    <m:r>
                      <a:rPr lang="en-CA" sz="2400" b="0" i="1" smtClean="0">
                        <a:solidFill>
                          <a:srgbClr val="222222"/>
                        </a:solidFill>
                        <a:latin typeface="Cambria Math" panose="02040503050406030204" pitchFamily="18" charset="0"/>
                        <a:cs typeface="Times New Roman" panose="02020603050405020304" pitchFamily="18" charset="0"/>
                      </a:rPr>
                      <m:t>𝛿</m:t>
                    </m:r>
                  </m:oMath>
                </a14:m>
                <a:r>
                  <a:rPr lang="en-US" sz="2400" dirty="0">
                    <a:solidFill>
                      <a:srgbClr val="222222"/>
                    </a:solidFill>
                    <a:cs typeface="Times New Roman" panose="02020603050405020304" pitchFamily="18" charset="0"/>
                  </a:rPr>
                  <a:t> work for a full distribution?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9862990" cy="5141388"/>
              </a:xfrm>
              <a:blipFill>
                <a:blip r:embed="rId3"/>
                <a:stretch>
                  <a:fillRect l="-433" t="-1305"/>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E122A4E9-C3F8-4EF1-9EC8-FBD0703B092F}"/>
              </a:ext>
            </a:extLst>
          </p:cNvPr>
          <p:cNvPicPr>
            <a:picLocks noChangeAspect="1"/>
          </p:cNvPicPr>
          <p:nvPr/>
        </p:nvPicPr>
        <p:blipFill>
          <a:blip r:embed="rId4"/>
          <a:stretch>
            <a:fillRect/>
          </a:stretch>
        </p:blipFill>
        <p:spPr>
          <a:xfrm>
            <a:off x="628048" y="1426823"/>
            <a:ext cx="5696745" cy="5134692"/>
          </a:xfrm>
          <a:prstGeom prst="rect">
            <a:avLst/>
          </a:prstGeom>
        </p:spPr>
      </p:pic>
    </p:spTree>
    <p:extLst>
      <p:ext uri="{BB962C8B-B14F-4D97-AF65-F5344CB8AC3E}">
        <p14:creationId xmlns:p14="http://schemas.microsoft.com/office/powerpoint/2010/main" val="167057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9605" y="838200"/>
            <a:ext cx="5919395" cy="624840"/>
          </a:xfrm>
        </p:spPr>
        <p:txBody>
          <a:bodyPr>
            <a:noAutofit/>
          </a:bodyPr>
          <a:lstStyle/>
          <a:p>
            <a:r>
              <a:rPr lang="en-US" sz="3600" dirty="0">
                <a:cs typeface="Times New Roman" panose="02020603050405020304" pitchFamily="18" charset="0"/>
              </a:rPr>
              <a:t>What should we do instead?</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Autofit/>
          </a:bodyPr>
          <a:lstStyle/>
          <a:p>
            <a:endParaRPr lang="en-US" sz="2400" dirty="0">
              <a:solidFill>
                <a:srgbClr val="222222"/>
              </a:solidFill>
              <a:cs typeface="Times New Roman" panose="02020603050405020304" pitchFamily="18" charset="0"/>
            </a:endParaRPr>
          </a:p>
        </p:txBody>
      </p:sp>
      <p:pic>
        <p:nvPicPr>
          <p:cNvPr id="6" name="Picture 5">
            <a:extLst>
              <a:ext uri="{FF2B5EF4-FFF2-40B4-BE49-F238E27FC236}">
                <a16:creationId xmlns:a16="http://schemas.microsoft.com/office/drawing/2014/main" id="{C7ED6457-035A-BAD2-CF25-C8D2DF4651D0}"/>
              </a:ext>
            </a:extLst>
          </p:cNvPr>
          <p:cNvPicPr>
            <a:picLocks noChangeAspect="1"/>
          </p:cNvPicPr>
          <p:nvPr/>
        </p:nvPicPr>
        <p:blipFill>
          <a:blip r:embed="rId3"/>
          <a:stretch>
            <a:fillRect/>
          </a:stretch>
        </p:blipFill>
        <p:spPr>
          <a:xfrm>
            <a:off x="304800" y="4011"/>
            <a:ext cx="8458200" cy="12022524"/>
          </a:xfrm>
          <a:prstGeom prst="rect">
            <a:avLst/>
          </a:prstGeom>
        </p:spPr>
      </p:pic>
    </p:spTree>
    <p:extLst>
      <p:ext uri="{BB962C8B-B14F-4D97-AF65-F5344CB8AC3E}">
        <p14:creationId xmlns:p14="http://schemas.microsoft.com/office/powerpoint/2010/main" val="15657342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can we </a:t>
            </a:r>
            <a:r>
              <a:rPr lang="en-US" sz="3600" b="1" dirty="0">
                <a:cs typeface="Times New Roman" panose="02020603050405020304" pitchFamily="18" charset="0"/>
              </a:rPr>
              <a:t>measure </a:t>
            </a:r>
            <a:r>
              <a:rPr lang="en-US" sz="3600" dirty="0">
                <a:cs typeface="Times New Roman" panose="02020603050405020304" pitchFamily="18" charset="0"/>
              </a:rPr>
              <a:t>heterogeneous treatment effects?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pPr marL="0" indent="0">
              <a:buNone/>
            </a:pPr>
            <a:r>
              <a:rPr lang="en-US" sz="2400" dirty="0">
                <a:solidFill>
                  <a:srgbClr val="222222"/>
                </a:solidFill>
                <a:cs typeface="Times New Roman" panose="02020603050405020304" pitchFamily="18" charset="0"/>
              </a:rPr>
              <a:t>We frequently work with </a:t>
            </a:r>
            <a:r>
              <a:rPr lang="en-US" sz="2400" b="1" dirty="0">
                <a:solidFill>
                  <a:srgbClr val="222222"/>
                </a:solidFill>
                <a:cs typeface="Times New Roman" panose="02020603050405020304" pitchFamily="18" charset="0"/>
              </a:rPr>
              <a:t>very skewed distributions </a:t>
            </a:r>
            <a:r>
              <a:rPr lang="en-US" sz="2400" dirty="0">
                <a:solidFill>
                  <a:srgbClr val="222222"/>
                </a:solidFill>
                <a:cs typeface="Times New Roman" panose="02020603050405020304" pitchFamily="18" charset="0"/>
              </a:rPr>
              <a:t>in our data</a:t>
            </a:r>
          </a:p>
          <a:p>
            <a:r>
              <a:rPr lang="en-US" sz="2400" dirty="0">
                <a:solidFill>
                  <a:srgbClr val="222222"/>
                </a:solidFill>
                <a:cs typeface="Times New Roman" panose="02020603050405020304" pitchFamily="18" charset="0"/>
              </a:rPr>
              <a:t>How does this affect our econometrics? </a:t>
            </a:r>
          </a:p>
          <a:p>
            <a:r>
              <a:rPr lang="en-US" sz="2400" dirty="0">
                <a:solidFill>
                  <a:srgbClr val="222222"/>
                </a:solidFill>
                <a:cs typeface="Times New Roman" panose="02020603050405020304" pitchFamily="18" charset="0"/>
              </a:rPr>
              <a:t>How does this affect our policy? </a:t>
            </a:r>
          </a:p>
        </p:txBody>
      </p:sp>
      <p:pic>
        <p:nvPicPr>
          <p:cNvPr id="5" name="Picture 4">
            <a:extLst>
              <a:ext uri="{FF2B5EF4-FFF2-40B4-BE49-F238E27FC236}">
                <a16:creationId xmlns:a16="http://schemas.microsoft.com/office/drawing/2014/main" id="{C0FCE4F7-48AB-B9DB-BF8E-853124F7E01D}"/>
              </a:ext>
            </a:extLst>
          </p:cNvPr>
          <p:cNvPicPr>
            <a:picLocks noChangeAspect="1"/>
          </p:cNvPicPr>
          <p:nvPr/>
        </p:nvPicPr>
        <p:blipFill>
          <a:blip r:embed="rId3"/>
          <a:stretch>
            <a:fillRect/>
          </a:stretch>
        </p:blipFill>
        <p:spPr>
          <a:xfrm>
            <a:off x="1229809" y="1537752"/>
            <a:ext cx="8229600" cy="4742779"/>
          </a:xfrm>
          <a:prstGeom prst="rect">
            <a:avLst/>
          </a:prstGeom>
        </p:spPr>
      </p:pic>
    </p:spTree>
    <p:extLst>
      <p:ext uri="{BB962C8B-B14F-4D97-AF65-F5344CB8AC3E}">
        <p14:creationId xmlns:p14="http://schemas.microsoft.com/office/powerpoint/2010/main" val="6438429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can we </a:t>
            </a:r>
            <a:r>
              <a:rPr lang="en-US" sz="3600" b="1" dirty="0">
                <a:cs typeface="Times New Roman" panose="02020603050405020304" pitchFamily="18" charset="0"/>
              </a:rPr>
              <a:t>measure </a:t>
            </a:r>
            <a:r>
              <a:rPr lang="en-US" sz="3600" dirty="0">
                <a:cs typeface="Times New Roman" panose="02020603050405020304" pitchFamily="18" charset="0"/>
              </a:rPr>
              <a:t>heterogeneous treatment effects?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pPr marL="0" indent="0">
              <a:buNone/>
            </a:pPr>
            <a:r>
              <a:rPr lang="en-US" sz="2400" dirty="0">
                <a:solidFill>
                  <a:srgbClr val="222222"/>
                </a:solidFill>
                <a:cs typeface="Times New Roman" panose="02020603050405020304" pitchFamily="18" charset="0"/>
              </a:rPr>
              <a:t>We frequently work with </a:t>
            </a:r>
            <a:r>
              <a:rPr lang="en-US" sz="2400" b="1" dirty="0">
                <a:solidFill>
                  <a:srgbClr val="222222"/>
                </a:solidFill>
                <a:cs typeface="Times New Roman" panose="02020603050405020304" pitchFamily="18" charset="0"/>
              </a:rPr>
              <a:t>very skewed distributions </a:t>
            </a:r>
            <a:r>
              <a:rPr lang="en-US" sz="2400" dirty="0">
                <a:solidFill>
                  <a:srgbClr val="222222"/>
                </a:solidFill>
                <a:cs typeface="Times New Roman" panose="02020603050405020304" pitchFamily="18" charset="0"/>
              </a:rPr>
              <a:t>in our data</a:t>
            </a:r>
          </a:p>
          <a:p>
            <a:r>
              <a:rPr lang="en-US" sz="2400" dirty="0">
                <a:solidFill>
                  <a:srgbClr val="222222"/>
                </a:solidFill>
                <a:cs typeface="Times New Roman" panose="02020603050405020304" pitchFamily="18" charset="0"/>
              </a:rPr>
              <a:t>How does this affect our econometrics? </a:t>
            </a:r>
          </a:p>
          <a:p>
            <a:r>
              <a:rPr lang="en-US" sz="2400" dirty="0">
                <a:solidFill>
                  <a:srgbClr val="222222"/>
                </a:solidFill>
                <a:cs typeface="Times New Roman" panose="02020603050405020304" pitchFamily="18" charset="0"/>
              </a:rPr>
              <a:t>How does this affect our policy? </a:t>
            </a:r>
          </a:p>
          <a:p>
            <a:endParaRPr lang="en-US" sz="2400" dirty="0">
              <a:solidFill>
                <a:srgbClr val="222222"/>
              </a:solidFill>
              <a:cs typeface="Times New Roman" panose="02020603050405020304" pitchFamily="18" charset="0"/>
            </a:endParaRPr>
          </a:p>
          <a:p>
            <a:pPr marL="0" indent="0">
              <a:buNone/>
            </a:pPr>
            <a:r>
              <a:rPr lang="en-US" sz="2800" dirty="0">
                <a:solidFill>
                  <a:srgbClr val="222222"/>
                </a:solidFill>
                <a:cs typeface="Times New Roman" panose="02020603050405020304" pitchFamily="18" charset="0"/>
              </a:rPr>
              <a:t>Fortunately, there are </a:t>
            </a:r>
            <a:r>
              <a:rPr lang="en-US" sz="2800" b="1" dirty="0">
                <a:solidFill>
                  <a:schemeClr val="accent2">
                    <a:lumMod val="75000"/>
                  </a:schemeClr>
                </a:solidFill>
                <a:cs typeface="Times New Roman" panose="02020603050405020304" pitchFamily="18" charset="0"/>
              </a:rPr>
              <a:t>econometric techniques </a:t>
            </a:r>
            <a:r>
              <a:rPr lang="en-US" sz="2800" dirty="0">
                <a:solidFill>
                  <a:srgbClr val="222222"/>
                </a:solidFill>
                <a:cs typeface="Times New Roman" panose="02020603050405020304" pitchFamily="18" charset="0"/>
              </a:rPr>
              <a:t>to help us target different spots in a distribution</a:t>
            </a:r>
          </a:p>
        </p:txBody>
      </p:sp>
    </p:spTree>
    <p:extLst>
      <p:ext uri="{BB962C8B-B14F-4D97-AF65-F5344CB8AC3E}">
        <p14:creationId xmlns:p14="http://schemas.microsoft.com/office/powerpoint/2010/main" val="3840507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3831" y="640080"/>
            <a:ext cx="3690425" cy="1363344"/>
          </a:xfrm>
        </p:spPr>
        <p:txBody>
          <a:bodyPr>
            <a:normAutofit/>
          </a:bodyPr>
          <a:lstStyle/>
          <a:p>
            <a:r>
              <a:rPr lang="en-US" sz="3200">
                <a:cs typeface="Times New Roman" panose="02020603050405020304" pitchFamily="18" charset="0"/>
              </a:rPr>
              <a:t>Example: Organ Donation Rates</a:t>
            </a:r>
            <a:endParaRPr lang="en-US" sz="32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3831" y="2325157"/>
            <a:ext cx="3690425" cy="3854979"/>
          </a:xfrm>
        </p:spPr>
        <p:txBody>
          <a:bodyPr>
            <a:noAutofit/>
          </a:bodyPr>
          <a:lstStyle/>
          <a:p>
            <a:r>
              <a:rPr lang="en-US" sz="2200" dirty="0">
                <a:cs typeface="Times New Roman" panose="02020603050405020304" pitchFamily="18" charset="0"/>
              </a:rPr>
              <a:t>Main question: </a:t>
            </a:r>
            <a:r>
              <a:rPr lang="en-US" sz="2200" b="1" dirty="0">
                <a:cs typeface="Times New Roman" panose="02020603050405020304" pitchFamily="18" charset="0"/>
              </a:rPr>
              <a:t>what is the effect of active choice on organ donation rates? </a:t>
            </a:r>
            <a:r>
              <a:rPr lang="en-US" sz="2200" dirty="0">
                <a:cs typeface="Times New Roman" panose="02020603050405020304" pitchFamily="18" charset="0"/>
              </a:rPr>
              <a:t>Uses CA as the treatment group</a:t>
            </a:r>
            <a:endParaRPr lang="en-US" sz="2200" b="1" dirty="0">
              <a:cs typeface="Times New Roman" panose="02020603050405020304" pitchFamily="18" charset="0"/>
            </a:endParaRPr>
          </a:p>
          <a:p>
            <a:r>
              <a:rPr lang="en-US" sz="2200" dirty="0">
                <a:cs typeface="Times New Roman" panose="02020603050405020304" pitchFamily="18" charset="0"/>
              </a:rPr>
              <a:t>How would you go about setting up a DD here?</a:t>
            </a:r>
          </a:p>
          <a:p>
            <a:r>
              <a:rPr lang="en-US" sz="2200" dirty="0">
                <a:cs typeface="Times New Roman" panose="02020603050405020304" pitchFamily="18" charset="0"/>
              </a:rPr>
              <a:t>Which states are the right control group?</a:t>
            </a:r>
          </a:p>
          <a:p>
            <a:r>
              <a:rPr lang="en-US" sz="2200" dirty="0">
                <a:cs typeface="Times New Roman" panose="02020603050405020304" pitchFamily="18" charset="0"/>
              </a:rPr>
              <a:t>Are your results robust to choosing different control groups? </a:t>
            </a:r>
          </a:p>
        </p:txBody>
      </p:sp>
      <p:pic>
        <p:nvPicPr>
          <p:cNvPr id="4" name="Picture 3">
            <a:extLst>
              <a:ext uri="{FF2B5EF4-FFF2-40B4-BE49-F238E27FC236}">
                <a16:creationId xmlns:a16="http://schemas.microsoft.com/office/drawing/2014/main" id="{7921413A-151B-1A10-A603-8F18A7035904}"/>
              </a:ext>
            </a:extLst>
          </p:cNvPr>
          <p:cNvPicPr>
            <a:picLocks noChangeAspect="1"/>
          </p:cNvPicPr>
          <p:nvPr/>
        </p:nvPicPr>
        <p:blipFill>
          <a:blip r:embed="rId3"/>
          <a:stretch>
            <a:fillRect/>
          </a:stretch>
        </p:blipFill>
        <p:spPr>
          <a:xfrm>
            <a:off x="4654296" y="1125729"/>
            <a:ext cx="6155736" cy="4616802"/>
          </a:xfrm>
          <a:prstGeom prst="rect">
            <a:avLst/>
          </a:prstGeom>
        </p:spPr>
      </p:pic>
    </p:spTree>
    <p:extLst>
      <p:ext uri="{BB962C8B-B14F-4D97-AF65-F5344CB8AC3E}">
        <p14:creationId xmlns:p14="http://schemas.microsoft.com/office/powerpoint/2010/main" val="5993973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Methods for heterogeneous treatment effects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pPr marL="457200" indent="-457200">
                  <a:buFont typeface="+mj-lt"/>
                  <a:buAutoNum type="arabicPeriod"/>
                </a:pPr>
                <a:r>
                  <a:rPr lang="en-US" sz="2400" dirty="0">
                    <a:solidFill>
                      <a:schemeClr val="accent2">
                        <a:lumMod val="75000"/>
                      </a:schemeClr>
                    </a:solidFill>
                    <a:cs typeface="Times New Roman" panose="02020603050405020304" pitchFamily="18" charset="0"/>
                  </a:rPr>
                  <a:t>Quantile Regression: Estimate marginal effects </a:t>
                </a:r>
                <a:r>
                  <a:rPr lang="en-US" sz="2400" b="1" dirty="0">
                    <a:solidFill>
                      <a:schemeClr val="accent2">
                        <a:lumMod val="75000"/>
                      </a:schemeClr>
                    </a:solidFill>
                    <a:cs typeface="Times New Roman" panose="02020603050405020304" pitchFamily="18" charset="0"/>
                  </a:rPr>
                  <a:t>across distribution</a:t>
                </a: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r>
                  <a:rPr lang="en-US" sz="2400" dirty="0">
                    <a:solidFill>
                      <a:srgbClr val="222222"/>
                    </a:solidFill>
                    <a:cs typeface="Times New Roman" panose="02020603050405020304" pitchFamily="18" charset="0"/>
                  </a:rPr>
                  <a:t>Finite mixture models: </a:t>
                </a:r>
                <a:r>
                  <a:rPr lang="en-US" sz="2400" b="1" dirty="0">
                    <a:solidFill>
                      <a:srgbClr val="222222"/>
                    </a:solidFill>
                    <a:cs typeface="Times New Roman" panose="02020603050405020304" pitchFamily="18" charset="0"/>
                  </a:rPr>
                  <a:t>Group-specific models</a:t>
                </a:r>
              </a:p>
              <a:p>
                <a:pPr marL="457200" indent="-457200">
                  <a:buFont typeface="+mj-lt"/>
                  <a:buAutoNum type="arabicPeriod"/>
                </a:pPr>
                <a:r>
                  <a:rPr lang="en-US" sz="2400" dirty="0">
                    <a:solidFill>
                      <a:srgbClr val="222222"/>
                    </a:solidFill>
                    <a:cs typeface="Times New Roman" panose="02020603050405020304" pitchFamily="18" charset="0"/>
                  </a:rPr>
                  <a:t>Nonparametric regression: Estimate </a:t>
                </a:r>
                <a:r>
                  <a:rPr lang="en-US" sz="2400" b="1" dirty="0">
                    <a:solidFill>
                      <a:srgbClr val="222222"/>
                    </a:solidFill>
                    <a:cs typeface="Times New Roman" panose="02020603050405020304" pitchFamily="18" charset="0"/>
                  </a:rPr>
                  <a:t>full functional form </a:t>
                </a:r>
                <a14:m>
                  <m:oMath xmlns:m="http://schemas.openxmlformats.org/officeDocument/2006/math">
                    <m:r>
                      <a:rPr lang="en-US" sz="2400" b="1" i="0" smtClean="0">
                        <a:solidFill>
                          <a:srgbClr val="222222"/>
                        </a:solidFill>
                        <a:latin typeface="Cambria Math" panose="02040503050406030204" pitchFamily="18" charset="0"/>
                        <a:cs typeface="Times New Roman" panose="02020603050405020304" pitchFamily="18" charset="0"/>
                      </a:rPr>
                      <m:t>𝐲</m:t>
                    </m:r>
                    <m:r>
                      <a:rPr lang="en-US" sz="2400" b="1" i="0" smtClean="0">
                        <a:solidFill>
                          <a:srgbClr val="222222"/>
                        </a:solidFill>
                        <a:latin typeface="Cambria Math" panose="02040503050406030204" pitchFamily="18" charset="0"/>
                        <a:cs typeface="Times New Roman" panose="02020603050405020304" pitchFamily="18" charset="0"/>
                      </a:rPr>
                      <m:t>=</m:t>
                    </m:r>
                    <m:r>
                      <a:rPr lang="en-US" sz="2400" b="1" i="0" smtClean="0">
                        <a:solidFill>
                          <a:srgbClr val="222222"/>
                        </a:solidFill>
                        <a:latin typeface="Cambria Math" panose="02040503050406030204" pitchFamily="18" charset="0"/>
                        <a:cs typeface="Times New Roman" panose="02020603050405020304" pitchFamily="18" charset="0"/>
                      </a:rPr>
                      <m:t>𝐟</m:t>
                    </m:r>
                    <m:r>
                      <a:rPr lang="en-US" sz="2400" b="1" i="0"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oMath>
                </a14:m>
                <a:endParaRPr lang="en-US" sz="2400" dirty="0">
                  <a:solidFill>
                    <a:srgbClr val="222222"/>
                  </a:solidFill>
                  <a:cs typeface="Times New Roman" panose="02020603050405020304" pitchFamily="18" charset="0"/>
                </a:endParaRPr>
              </a:p>
              <a:p>
                <a:pPr marL="457200" indent="-457200">
                  <a:buFont typeface="+mj-lt"/>
                  <a:buAutoNum type="arabicPeriod"/>
                </a:pPr>
                <a:r>
                  <a:rPr lang="en-US" sz="2400" dirty="0">
                    <a:solidFill>
                      <a:srgbClr val="222222"/>
                    </a:solidFill>
                    <a:cs typeface="Times New Roman" panose="02020603050405020304" pitchFamily="18" charset="0"/>
                  </a:rPr>
                  <a:t>Conditional density estimators: Recover</a:t>
                </a:r>
                <a14:m>
                  <m:oMath xmlns:m="http://schemas.openxmlformats.org/officeDocument/2006/math">
                    <m:r>
                      <a:rPr lang="en-US" sz="2400" b="0" i="0" smtClean="0">
                        <a:solidFill>
                          <a:srgbClr val="222222"/>
                        </a:solidFill>
                        <a:latin typeface="Cambria Math" panose="02040503050406030204" pitchFamily="18" charset="0"/>
                        <a:cs typeface="Times New Roman" panose="02020603050405020304" pitchFamily="18" charset="0"/>
                      </a:rPr>
                      <m:t> </m:t>
                    </m:r>
                    <m:r>
                      <a:rPr lang="en-US" sz="2400" b="1" i="1" smtClean="0">
                        <a:solidFill>
                          <a:srgbClr val="222222"/>
                        </a:solidFill>
                        <a:latin typeface="Cambria Math" panose="02040503050406030204" pitchFamily="18" charset="0"/>
                        <a:cs typeface="Times New Roman" panose="02020603050405020304" pitchFamily="18" charset="0"/>
                      </a:rPr>
                      <m:t>𝑭</m:t>
                    </m:r>
                    <m:r>
                      <a:rPr lang="en-US" sz="2400" b="1" i="1" smtClean="0">
                        <a:solidFill>
                          <a:srgbClr val="222222"/>
                        </a:solidFill>
                        <a:latin typeface="Cambria Math" panose="02040503050406030204" pitchFamily="18" charset="0"/>
                        <a:cs typeface="Times New Roman" panose="02020603050405020304" pitchFamily="18" charset="0"/>
                      </a:rPr>
                      <m:t>(</m:t>
                    </m:r>
                    <m:sSub>
                      <m:sSubPr>
                        <m:ctrlPr>
                          <a:rPr lang="en-US" sz="2400" b="1" i="1" smtClean="0">
                            <a:solidFill>
                              <a:srgbClr val="222222"/>
                            </a:solidFill>
                            <a:latin typeface="Cambria Math" panose="02040503050406030204" pitchFamily="18" charset="0"/>
                            <a:cs typeface="Times New Roman" panose="02020603050405020304" pitchFamily="18" charset="0"/>
                          </a:rPr>
                        </m:ctrlPr>
                      </m:sSubPr>
                      <m:e>
                        <m:r>
                          <a:rPr lang="en-US" sz="2400" b="1" i="1" smtClean="0">
                            <a:solidFill>
                              <a:srgbClr val="222222"/>
                            </a:solidFill>
                            <a:latin typeface="Cambria Math" panose="02040503050406030204" pitchFamily="18" charset="0"/>
                            <a:cs typeface="Times New Roman" panose="02020603050405020304" pitchFamily="18" charset="0"/>
                          </a:rPr>
                          <m:t>𝒀</m:t>
                        </m:r>
                      </m:e>
                      <m:sub>
                        <m:r>
                          <a:rPr lang="en-US" sz="2400" b="1" i="1" smtClean="0">
                            <a:solidFill>
                              <a:srgbClr val="222222"/>
                            </a:solidFill>
                            <a:latin typeface="Cambria Math" panose="02040503050406030204" pitchFamily="18" charset="0"/>
                            <a:cs typeface="Times New Roman" panose="02020603050405020304" pitchFamily="18" charset="0"/>
                          </a:rPr>
                          <m:t>𝒊</m:t>
                        </m:r>
                      </m:sub>
                    </m:sSub>
                    <m:r>
                      <a:rPr lang="en-US" sz="2400" b="1" i="1" smtClean="0">
                        <a:solidFill>
                          <a:srgbClr val="222222"/>
                        </a:solidFill>
                        <a:latin typeface="Cambria Math" panose="02040503050406030204" pitchFamily="18" charset="0"/>
                        <a:cs typeface="Times New Roman" panose="02020603050405020304" pitchFamily="18" charset="0"/>
                      </a:rPr>
                      <m:t>|</m:t>
                    </m:r>
                    <m:sSub>
                      <m:sSubPr>
                        <m:ctrlPr>
                          <a:rPr lang="en-US" sz="2400" b="1" i="1" smtClean="0">
                            <a:solidFill>
                              <a:srgbClr val="222222"/>
                            </a:solidFill>
                            <a:latin typeface="Cambria Math" panose="02040503050406030204" pitchFamily="18" charset="0"/>
                            <a:cs typeface="Times New Roman" panose="02020603050405020304" pitchFamily="18" charset="0"/>
                          </a:rPr>
                        </m:ctrlPr>
                      </m:sSubPr>
                      <m:e>
                        <m:r>
                          <a:rPr lang="en-US" sz="2400" b="1" i="1" smtClean="0">
                            <a:solidFill>
                              <a:srgbClr val="222222"/>
                            </a:solidFill>
                            <a:latin typeface="Cambria Math" panose="02040503050406030204" pitchFamily="18" charset="0"/>
                            <a:cs typeface="Times New Roman" panose="02020603050405020304" pitchFamily="18" charset="0"/>
                          </a:rPr>
                          <m:t>𝑿</m:t>
                        </m:r>
                      </m:e>
                      <m:sub>
                        <m:r>
                          <a:rPr lang="en-US" sz="2400" b="1" i="1" smtClean="0">
                            <a:solidFill>
                              <a:srgbClr val="222222"/>
                            </a:solidFill>
                            <a:latin typeface="Cambria Math" panose="02040503050406030204" pitchFamily="18" charset="0"/>
                            <a:cs typeface="Times New Roman" panose="02020603050405020304" pitchFamily="18" charset="0"/>
                          </a:rPr>
                          <m:t>𝒊</m:t>
                        </m:r>
                      </m:sub>
                    </m:sSub>
                    <m:r>
                      <a:rPr lang="en-US" sz="2400" b="1" i="1" smtClean="0">
                        <a:solidFill>
                          <a:srgbClr val="222222"/>
                        </a:solidFill>
                        <a:latin typeface="Cambria Math" panose="02040503050406030204" pitchFamily="18" charset="0"/>
                        <a:cs typeface="Times New Roman" panose="02020603050405020304" pitchFamily="18" charset="0"/>
                      </a:rPr>
                      <m:t>)</m:t>
                    </m:r>
                  </m:oMath>
                </a14:m>
                <a:endParaRPr lang="en-US" sz="2400" dirty="0">
                  <a:solidFill>
                    <a:srgbClr val="222222"/>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518" t="-1305"/>
                </a:stretch>
              </a:blipFill>
            </p:spPr>
            <p:txBody>
              <a:bodyPr/>
              <a:lstStyle/>
              <a:p>
                <a:r>
                  <a:rPr lang="en-CA">
                    <a:noFill/>
                  </a:rPr>
                  <a:t> </a:t>
                </a:r>
              </a:p>
            </p:txBody>
          </p:sp>
        </mc:Fallback>
      </mc:AlternateContent>
    </p:spTree>
    <p:extLst>
      <p:ext uri="{BB962C8B-B14F-4D97-AF65-F5344CB8AC3E}">
        <p14:creationId xmlns:p14="http://schemas.microsoft.com/office/powerpoint/2010/main" val="24805489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1C9616-3BE9-F3D5-A7BD-F2DEC429C0AF}"/>
              </a:ext>
            </a:extLst>
          </p:cNvPr>
          <p:cNvPicPr>
            <a:picLocks noChangeAspect="1"/>
          </p:cNvPicPr>
          <p:nvPr/>
        </p:nvPicPr>
        <p:blipFill rotWithShape="1">
          <a:blip r:embed="rId3"/>
          <a:srcRect r="7127"/>
          <a:stretch/>
        </p:blipFill>
        <p:spPr>
          <a:xfrm>
            <a:off x="4953000" y="962231"/>
            <a:ext cx="6324601" cy="5022360"/>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56095" y="962232"/>
                <a:ext cx="4744606" cy="5217905"/>
              </a:xfrm>
            </p:spPr>
            <p:txBody>
              <a:bodyPr>
                <a:normAutofit/>
              </a:bodyPr>
              <a:lstStyle/>
              <a:p>
                <a:r>
                  <a:rPr lang="en-US" sz="2400" dirty="0">
                    <a:cs typeface="Times New Roman" panose="02020603050405020304" pitchFamily="18" charset="0"/>
                  </a:rPr>
                  <a:t>Linear regression implies </a:t>
                </a:r>
                <a:r>
                  <a:rPr lang="en-US" sz="2400" b="1" dirty="0">
                    <a:cs typeface="Times New Roman" panose="02020603050405020304" pitchFamily="18" charset="0"/>
                  </a:rPr>
                  <a:t>homogeneous effects:</a:t>
                </a:r>
                <a:endParaRPr lang="en-US" sz="2400" dirty="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All we need to care about here is the </a:t>
                </a:r>
                <a:r>
                  <a:rPr lang="en-US" sz="2400" b="1" dirty="0">
                    <a:cs typeface="Times New Roman" panose="02020603050405020304" pitchFamily="18" charset="0"/>
                  </a:rPr>
                  <a:t>conditional mean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𝔼</m:t>
                    </m:r>
                    <m:r>
                      <a:rPr lang="en-US" sz="2400" b="1" i="1" smtClean="0">
                        <a:latin typeface="Cambria Math" panose="02040503050406030204" pitchFamily="18" charset="0"/>
                        <a:cs typeface="Times New Roman" panose="02020603050405020304" pitchFamily="18" charset="0"/>
                      </a:rPr>
                      <m:t>[</m:t>
                    </m:r>
                    <m:r>
                      <a:rPr lang="en-US" sz="2400" b="1" i="1" smtClean="0">
                        <a:latin typeface="Cambria Math" panose="02040503050406030204" pitchFamily="18" charset="0"/>
                        <a:cs typeface="Times New Roman" panose="02020603050405020304" pitchFamily="18" charset="0"/>
                      </a:rPr>
                      <m:t>𝒚</m:t>
                    </m:r>
                    <m:r>
                      <a:rPr lang="en-US" sz="2400" b="1" i="1" smtClean="0">
                        <a:latin typeface="Cambria Math" panose="02040503050406030204" pitchFamily="18" charset="0"/>
                        <a:cs typeface="Times New Roman" panose="02020603050405020304" pitchFamily="18" charset="0"/>
                      </a:rPr>
                      <m:t>|</m:t>
                    </m:r>
                    <m:r>
                      <a:rPr lang="en-US" sz="2400" b="1" i="1" smtClean="0">
                        <a:latin typeface="Cambria Math" panose="02040503050406030204" pitchFamily="18" charset="0"/>
                        <a:cs typeface="Times New Roman" panose="02020603050405020304" pitchFamily="18" charset="0"/>
                      </a:rPr>
                      <m:t>𝒙</m:t>
                    </m:r>
                    <m:r>
                      <a:rPr lang="en-US" sz="2400" b="1"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56095" y="962232"/>
                <a:ext cx="4744606" cy="5217905"/>
              </a:xfrm>
              <a:blipFill>
                <a:blip r:embed="rId4"/>
                <a:stretch>
                  <a:fillRect l="-899" t="-1285"/>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F4D68C9B-0AC4-FAAC-1DD9-41E0AF93018E}"/>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cs typeface="Times New Roman" panose="02020603050405020304" pitchFamily="18" charset="0"/>
              </a:rPr>
              <a:t>Quantile Regression: Distributional Effects</a:t>
            </a:r>
          </a:p>
        </p:txBody>
      </p:sp>
    </p:spTree>
    <p:extLst>
      <p:ext uri="{BB962C8B-B14F-4D97-AF65-F5344CB8AC3E}">
        <p14:creationId xmlns:p14="http://schemas.microsoft.com/office/powerpoint/2010/main" val="36169801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56095" y="962232"/>
                <a:ext cx="4744606" cy="5217905"/>
              </a:xfrm>
            </p:spPr>
            <p:txBody>
              <a:bodyPr>
                <a:normAutofit/>
              </a:bodyPr>
              <a:lstStyle/>
              <a:p>
                <a:r>
                  <a:rPr lang="en-US" sz="2400" dirty="0">
                    <a:cs typeface="Times New Roman" panose="02020603050405020304" pitchFamily="18" charset="0"/>
                  </a:rPr>
                  <a:t>Linear regression implies </a:t>
                </a:r>
                <a:r>
                  <a:rPr lang="en-US" sz="2400" b="1" dirty="0">
                    <a:cs typeface="Times New Roman" panose="02020603050405020304" pitchFamily="18" charset="0"/>
                  </a:rPr>
                  <a:t>homogeneous effects:</a:t>
                </a:r>
                <a:endParaRPr lang="en-US" sz="2400" dirty="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All we need to care about here is the </a:t>
                </a:r>
                <a:r>
                  <a:rPr lang="en-US" sz="2400" b="1" dirty="0">
                    <a:cs typeface="Times New Roman" panose="02020603050405020304" pitchFamily="18" charset="0"/>
                  </a:rPr>
                  <a:t>conditional mean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𝔼</m:t>
                    </m:r>
                    <m:r>
                      <a:rPr lang="en-US" sz="2400" b="1" i="1" smtClean="0">
                        <a:latin typeface="Cambria Math" panose="02040503050406030204" pitchFamily="18" charset="0"/>
                        <a:cs typeface="Times New Roman" panose="02020603050405020304" pitchFamily="18" charset="0"/>
                      </a:rPr>
                      <m:t>[</m:t>
                    </m:r>
                    <m:r>
                      <a:rPr lang="en-US" sz="2400" b="1" i="1" smtClean="0">
                        <a:latin typeface="Cambria Math" panose="02040503050406030204" pitchFamily="18" charset="0"/>
                        <a:cs typeface="Times New Roman" panose="02020603050405020304" pitchFamily="18" charset="0"/>
                      </a:rPr>
                      <m:t>𝒚</m:t>
                    </m:r>
                    <m:r>
                      <a:rPr lang="en-US" sz="2400" b="1" i="1" smtClean="0">
                        <a:latin typeface="Cambria Math" panose="02040503050406030204" pitchFamily="18" charset="0"/>
                        <a:cs typeface="Times New Roman" panose="02020603050405020304" pitchFamily="18" charset="0"/>
                      </a:rPr>
                      <m:t>|</m:t>
                    </m:r>
                    <m:r>
                      <a:rPr lang="en-US" sz="2400" b="1" i="1" smtClean="0">
                        <a:latin typeface="Cambria Math" panose="02040503050406030204" pitchFamily="18" charset="0"/>
                        <a:cs typeface="Times New Roman" panose="02020603050405020304" pitchFamily="18" charset="0"/>
                      </a:rPr>
                      <m:t>𝒙</m:t>
                    </m:r>
                    <m:r>
                      <a:rPr lang="en-US" sz="2400" b="1"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r>
                  <a:rPr lang="en-US" sz="2400" dirty="0">
                    <a:cs typeface="Times New Roman" panose="02020603050405020304" pitchFamily="18" charset="0"/>
                  </a:rPr>
                  <a:t>But what if an effect differs for individuals </a:t>
                </a:r>
                <a:r>
                  <a:rPr lang="en-US" sz="2400" i="1" dirty="0">
                    <a:cs typeface="Times New Roman" panose="02020603050405020304" pitchFamily="18" charset="0"/>
                  </a:rPr>
                  <a:t>along distribution of x?</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56095" y="962232"/>
                <a:ext cx="4744606" cy="5217905"/>
              </a:xfrm>
              <a:blipFill>
                <a:blip r:embed="rId3"/>
                <a:stretch>
                  <a:fillRect l="-899" t="-1285" r="-1155"/>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F4D68C9B-0AC4-FAAC-1DD9-41E0AF93018E}"/>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cs typeface="Times New Roman" panose="02020603050405020304" pitchFamily="18" charset="0"/>
              </a:rPr>
              <a:t>Quantile Regression: Distributional Effects</a:t>
            </a:r>
          </a:p>
        </p:txBody>
      </p:sp>
      <p:pic>
        <p:nvPicPr>
          <p:cNvPr id="4" name="Picture 3">
            <a:extLst>
              <a:ext uri="{FF2B5EF4-FFF2-40B4-BE49-F238E27FC236}">
                <a16:creationId xmlns:a16="http://schemas.microsoft.com/office/drawing/2014/main" id="{B7976A07-4F47-BC28-9286-8987EE41BE58}"/>
              </a:ext>
            </a:extLst>
          </p:cNvPr>
          <p:cNvPicPr>
            <a:picLocks noChangeAspect="1"/>
          </p:cNvPicPr>
          <p:nvPr/>
        </p:nvPicPr>
        <p:blipFill>
          <a:blip r:embed="rId4"/>
          <a:stretch>
            <a:fillRect/>
          </a:stretch>
        </p:blipFill>
        <p:spPr>
          <a:xfrm>
            <a:off x="5510415" y="1127324"/>
            <a:ext cx="5814060" cy="4603352"/>
          </a:xfrm>
          <a:prstGeom prst="rect">
            <a:avLst/>
          </a:prstGeom>
        </p:spPr>
      </p:pic>
    </p:spTree>
    <p:extLst>
      <p:ext uri="{BB962C8B-B14F-4D97-AF65-F5344CB8AC3E}">
        <p14:creationId xmlns:p14="http://schemas.microsoft.com/office/powerpoint/2010/main" val="33018465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C7B6AF-F9D7-B392-990C-A99B91479762}"/>
              </a:ext>
            </a:extLst>
          </p:cNvPr>
          <p:cNvPicPr>
            <a:picLocks noChangeAspect="1"/>
          </p:cNvPicPr>
          <p:nvPr/>
        </p:nvPicPr>
        <p:blipFill>
          <a:blip r:embed="rId3"/>
          <a:stretch>
            <a:fillRect/>
          </a:stretch>
        </p:blipFill>
        <p:spPr>
          <a:xfrm>
            <a:off x="1219199" y="3276600"/>
            <a:ext cx="7229740" cy="3581400"/>
          </a:xfrm>
          <a:prstGeom prst="rect">
            <a:avLst/>
          </a:prstGeom>
        </p:spPr>
      </p:pic>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Quantile Regression: Distributional Effects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r>
                  <a:rPr lang="en-US" sz="2400" dirty="0">
                    <a:solidFill>
                      <a:srgbClr val="222222"/>
                    </a:solidFill>
                    <a:cs typeface="Times New Roman" panose="02020603050405020304" pitchFamily="18" charset="0"/>
                  </a:rPr>
                  <a:t>Linear regression implies </a:t>
                </a:r>
                <a:r>
                  <a:rPr lang="en-US" sz="2400" b="1" dirty="0">
                    <a:solidFill>
                      <a:srgbClr val="222222"/>
                    </a:solidFill>
                    <a:cs typeface="Times New Roman" panose="02020603050405020304" pitchFamily="18" charset="0"/>
                  </a:rPr>
                  <a:t>homogeneous effects:</a:t>
                </a:r>
                <a:endParaRPr lang="en-US" sz="2400" dirty="0">
                  <a:solidFill>
                    <a:srgbClr val="222222"/>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𝛽</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𝜀</m:t>
                      </m:r>
                    </m:oMath>
                  </m:oMathPara>
                </a14:m>
                <a:endParaRPr lang="en-US" sz="2400" dirty="0">
                  <a:solidFill>
                    <a:srgbClr val="222222"/>
                  </a:solidFill>
                  <a:cs typeface="Times New Roman" panose="02020603050405020304" pitchFamily="18" charset="0"/>
                </a:endParaRPr>
              </a:p>
              <a:p>
                <a:r>
                  <a:rPr lang="en-US" sz="2400" dirty="0">
                    <a:solidFill>
                      <a:srgbClr val="222222"/>
                    </a:solidFill>
                    <a:cs typeface="Times New Roman" panose="02020603050405020304" pitchFamily="18" charset="0"/>
                  </a:rPr>
                  <a:t>All we need to care about here is the </a:t>
                </a:r>
                <a:r>
                  <a:rPr lang="en-US" sz="2400" b="1" dirty="0">
                    <a:solidFill>
                      <a:srgbClr val="222222"/>
                    </a:solidFill>
                    <a:cs typeface="Times New Roman" panose="02020603050405020304" pitchFamily="18" charset="0"/>
                  </a:rPr>
                  <a:t>conditional mean </a:t>
                </a:r>
                <a14:m>
                  <m:oMath xmlns:m="http://schemas.openxmlformats.org/officeDocument/2006/math">
                    <m:r>
                      <a:rPr lang="en-US" sz="2400" b="1" i="1" smtClean="0">
                        <a:solidFill>
                          <a:srgbClr val="222222"/>
                        </a:solidFill>
                        <a:latin typeface="Cambria Math" panose="02040503050406030204" pitchFamily="18" charset="0"/>
                        <a:cs typeface="Times New Roman" panose="02020603050405020304" pitchFamily="18" charset="0"/>
                      </a:rPr>
                      <m:t>𝔼</m:t>
                    </m:r>
                    <m:r>
                      <a:rPr lang="en-US" sz="2400" b="1" i="1" smtClean="0">
                        <a:solidFill>
                          <a:srgbClr val="222222"/>
                        </a:solidFill>
                        <a:latin typeface="Cambria Math" panose="02040503050406030204" pitchFamily="18" charset="0"/>
                        <a:cs typeface="Times New Roman" panose="02020603050405020304" pitchFamily="18" charset="0"/>
                      </a:rPr>
                      <m:t>[</m:t>
                    </m:r>
                    <m:r>
                      <a:rPr lang="en-US" sz="2400" b="1" i="1" smtClean="0">
                        <a:solidFill>
                          <a:srgbClr val="222222"/>
                        </a:solidFill>
                        <a:latin typeface="Cambria Math" panose="02040503050406030204" pitchFamily="18" charset="0"/>
                        <a:cs typeface="Times New Roman" panose="02020603050405020304" pitchFamily="18" charset="0"/>
                      </a:rPr>
                      <m:t>𝒚</m:t>
                    </m:r>
                    <m:r>
                      <a:rPr lang="en-US" sz="2400" b="1" i="1" smtClean="0">
                        <a:solidFill>
                          <a:srgbClr val="222222"/>
                        </a:solidFill>
                        <a:latin typeface="Cambria Math" panose="02040503050406030204" pitchFamily="18" charset="0"/>
                        <a:cs typeface="Times New Roman" panose="02020603050405020304" pitchFamily="18" charset="0"/>
                      </a:rPr>
                      <m:t>|</m:t>
                    </m:r>
                    <m:r>
                      <a:rPr lang="en-US" sz="2400" b="1" i="1" smtClean="0">
                        <a:solidFill>
                          <a:srgbClr val="222222"/>
                        </a:solidFill>
                        <a:latin typeface="Cambria Math" panose="02040503050406030204" pitchFamily="18" charset="0"/>
                        <a:cs typeface="Times New Roman" panose="02020603050405020304" pitchFamily="18" charset="0"/>
                      </a:rPr>
                      <m:t>𝒙</m:t>
                    </m:r>
                    <m:r>
                      <a:rPr lang="en-US" sz="2400" b="1" i="1" smtClean="0">
                        <a:solidFill>
                          <a:srgbClr val="222222"/>
                        </a:solidFill>
                        <a:latin typeface="Cambria Math" panose="02040503050406030204" pitchFamily="18" charset="0"/>
                        <a:cs typeface="Times New Roman" panose="02020603050405020304" pitchFamily="18" charset="0"/>
                      </a:rPr>
                      <m:t>]</m:t>
                    </m:r>
                  </m:oMath>
                </a14:m>
                <a:endParaRPr lang="en-US" sz="2400" dirty="0">
                  <a:solidFill>
                    <a:srgbClr val="222222"/>
                  </a:solidFill>
                  <a:cs typeface="Times New Roman" panose="02020603050405020304" pitchFamily="18" charset="0"/>
                </a:endParaRPr>
              </a:p>
              <a:p>
                <a:r>
                  <a:rPr lang="en-US" sz="2400" dirty="0">
                    <a:solidFill>
                      <a:srgbClr val="222222"/>
                    </a:solidFill>
                    <a:cs typeface="Times New Roman" panose="02020603050405020304" pitchFamily="18" charset="0"/>
                  </a:rPr>
                  <a:t>But what if an effect differs for individuals </a:t>
                </a:r>
                <a:r>
                  <a:rPr lang="en-US" sz="2400" i="1" dirty="0">
                    <a:solidFill>
                      <a:srgbClr val="222222"/>
                    </a:solidFill>
                    <a:cs typeface="Times New Roman" panose="02020603050405020304" pitchFamily="18" charset="0"/>
                  </a:rPr>
                  <a:t>along the distribution of x?</a:t>
                </a:r>
              </a:p>
              <a:p>
                <a:pPr marL="0" indent="0">
                  <a:buNone/>
                </a:pPr>
                <a:r>
                  <a:rPr lang="en-US" sz="2400" b="1" dirty="0">
                    <a:solidFill>
                      <a:schemeClr val="accent2">
                        <a:lumMod val="75000"/>
                      </a:schemeClr>
                    </a:solidFill>
                    <a:cs typeface="Times New Roman" panose="02020603050405020304" pitchFamily="18" charset="0"/>
                  </a:rPr>
                  <a:t>Quantiles: </a:t>
                </a:r>
                <a:r>
                  <a:rPr lang="en-US" sz="2400" dirty="0">
                    <a:solidFill>
                      <a:srgbClr val="222222"/>
                    </a:solidFill>
                    <a:cs typeface="Times New Roman" panose="02020603050405020304" pitchFamily="18" charset="0"/>
                  </a:rPr>
                  <a:t>Marking points along a distribution</a:t>
                </a:r>
                <a:endParaRPr lang="en-US" sz="2400" b="1" dirty="0">
                  <a:solidFill>
                    <a:srgbClr val="222222"/>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4"/>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16629316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Quantile Regression: Distributional Effects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r>
                  <a:rPr lang="en-US" sz="2400" dirty="0">
                    <a:solidFill>
                      <a:srgbClr val="222222"/>
                    </a:solidFill>
                    <a:cs typeface="Times New Roman" panose="02020603050405020304" pitchFamily="18" charset="0"/>
                  </a:rPr>
                  <a:t>Some regression methods are generalizable to a single quantile: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acc>
                            <m:accPr>
                              <m:chr m:val="̂"/>
                              <m:ctrlPr>
                                <a:rPr lang="en-US" sz="2400" b="0" i="1" smtClean="0">
                                  <a:solidFill>
                                    <a:srgbClr val="222222"/>
                                  </a:solidFill>
                                  <a:latin typeface="Cambria Math" panose="02040503050406030204" pitchFamily="18" charset="0"/>
                                  <a:cs typeface="Times New Roman" panose="02020603050405020304" pitchFamily="18" charset="0"/>
                                </a:rPr>
                              </m:ctrlPr>
                            </m:accPr>
                            <m:e>
                              <m:r>
                                <a:rPr lang="en-US" sz="2400" b="0" i="1" smtClean="0">
                                  <a:solidFill>
                                    <a:srgbClr val="222222"/>
                                  </a:solidFill>
                                  <a:latin typeface="Cambria Math" panose="02040503050406030204" pitchFamily="18" charset="0"/>
                                  <a:cs typeface="Times New Roman" panose="02020603050405020304" pitchFamily="18" charset="0"/>
                                </a:rPr>
                                <m:t>𝛽</m:t>
                              </m:r>
                            </m:e>
                          </m:acc>
                        </m:e>
                        <m:sub>
                          <m:r>
                            <a:rPr lang="en-US" sz="2400" b="0" i="1" smtClean="0">
                              <a:solidFill>
                                <a:srgbClr val="222222"/>
                              </a:solidFill>
                              <a:latin typeface="Cambria Math" panose="02040503050406030204" pitchFamily="18" charset="0"/>
                              <a:cs typeface="Times New Roman" panose="02020603050405020304" pitchFamily="18" charset="0"/>
                            </a:rPr>
                            <m:t>𝐿𝐴𝐷</m:t>
                          </m:r>
                        </m:sub>
                      </m:sSub>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𝑎𝑟𝑔𝑚𝑖𝑛</m:t>
                      </m:r>
                      <m:r>
                        <a:rPr lang="en-US" sz="2400" b="0" i="0" smtClean="0">
                          <a:solidFill>
                            <a:srgbClr val="222222"/>
                          </a:solidFill>
                          <a:latin typeface="Cambria Math" panose="02040503050406030204" pitchFamily="18" charset="0"/>
                          <a:cs typeface="Times New Roman" panose="02020603050405020304" pitchFamily="18" charset="0"/>
                        </a:rPr>
                        <m:t> </m:t>
                      </m:r>
                      <m:nary>
                        <m:naryPr>
                          <m:chr m:val="∑"/>
                          <m:supHide m:val="on"/>
                          <m:ctrlPr>
                            <a:rPr lang="en-US" sz="2400" b="0" i="1" smtClean="0">
                              <a:solidFill>
                                <a:srgbClr val="222222"/>
                              </a:solidFill>
                              <a:latin typeface="Cambria Math" panose="02040503050406030204" pitchFamily="18" charset="0"/>
                              <a:cs typeface="Times New Roman" panose="02020603050405020304" pitchFamily="18" charset="0"/>
                            </a:rPr>
                          </m:ctrlPr>
                        </m:naryPr>
                        <m:sub>
                          <m:r>
                            <a:rPr lang="en-US" sz="2400" b="0" i="1" smtClean="0">
                              <a:solidFill>
                                <a:srgbClr val="222222"/>
                              </a:solidFill>
                              <a:latin typeface="Cambria Math" panose="02040503050406030204" pitchFamily="18" charset="0"/>
                              <a:cs typeface="Times New Roman" panose="02020603050405020304" pitchFamily="18" charset="0"/>
                            </a:rPr>
                            <m:t>𝑖</m:t>
                          </m:r>
                        </m:sub>
                        <m:sup/>
                        <m:e>
                          <m:r>
                            <a:rPr lang="en-US" sz="2400" b="0" i="1" smtClean="0">
                              <a:solidFill>
                                <a:srgbClr val="222222"/>
                              </a:solidFill>
                              <a:latin typeface="Cambria Math" panose="02040503050406030204" pitchFamily="18" charset="0"/>
                              <a:cs typeface="Times New Roman" panose="02020603050405020304" pitchFamily="18" charset="0"/>
                            </a:rPr>
                            <m:t>|</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𝑦</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𝛽</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𝑥</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r>
                            <a:rPr lang="en-US" sz="2400" b="0" i="1" smtClean="0">
                              <a:solidFill>
                                <a:srgbClr val="222222"/>
                              </a:solidFill>
                              <a:latin typeface="Cambria Math" panose="02040503050406030204" pitchFamily="18" charset="0"/>
                              <a:cs typeface="Times New Roman" panose="02020603050405020304" pitchFamily="18" charset="0"/>
                            </a:rPr>
                            <m:t>|</m:t>
                          </m:r>
                        </m:e>
                      </m:nary>
                    </m:oMath>
                  </m:oMathPara>
                </a14:m>
                <a:endParaRPr lang="en-US" sz="2400" dirty="0">
                  <a:solidFill>
                    <a:srgbClr val="222222"/>
                  </a:solidFill>
                  <a:cs typeface="Times New Roman" panose="02020603050405020304" pitchFamily="18" charset="0"/>
                </a:endParaRPr>
              </a:p>
              <a:p>
                <a:r>
                  <a:rPr lang="en-US" sz="2400" dirty="0">
                    <a:solidFill>
                      <a:srgbClr val="222222"/>
                    </a:solidFill>
                    <a:cs typeface="Times New Roman" panose="02020603050405020304" pitchFamily="18" charset="0"/>
                  </a:rPr>
                  <a:t>This approximates the </a:t>
                </a:r>
                <a:r>
                  <a:rPr lang="en-US" sz="2400" b="1" dirty="0">
                    <a:solidFill>
                      <a:srgbClr val="222222"/>
                    </a:solidFill>
                    <a:cs typeface="Times New Roman" panose="02020603050405020304" pitchFamily="18" charset="0"/>
                  </a:rPr>
                  <a:t>conditional median</a:t>
                </a:r>
              </a:p>
              <a:p>
                <a:endParaRPr lang="en-US" sz="2400" dirty="0">
                  <a:solidFill>
                    <a:srgbClr val="222222"/>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spTree>
    <p:extLst>
      <p:ext uri="{BB962C8B-B14F-4D97-AF65-F5344CB8AC3E}">
        <p14:creationId xmlns:p14="http://schemas.microsoft.com/office/powerpoint/2010/main" val="2804668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Quantile Regression: Distributional Effects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r>
                  <a:rPr lang="en-US" sz="2400" dirty="0">
                    <a:solidFill>
                      <a:srgbClr val="222222"/>
                    </a:solidFill>
                    <a:cs typeface="Times New Roman" panose="02020603050405020304" pitchFamily="18" charset="0"/>
                  </a:rPr>
                  <a:t>Some regression methods are generalizable to a single quantile: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acc>
                            <m:accPr>
                              <m:chr m:val="̂"/>
                              <m:ctrlPr>
                                <a:rPr lang="en-US" sz="2400" b="0" i="1" smtClean="0">
                                  <a:solidFill>
                                    <a:srgbClr val="222222"/>
                                  </a:solidFill>
                                  <a:latin typeface="Cambria Math" panose="02040503050406030204" pitchFamily="18" charset="0"/>
                                  <a:cs typeface="Times New Roman" panose="02020603050405020304" pitchFamily="18" charset="0"/>
                                </a:rPr>
                              </m:ctrlPr>
                            </m:accPr>
                            <m:e>
                              <m:r>
                                <a:rPr lang="en-US" sz="2400" b="0" i="1" smtClean="0">
                                  <a:solidFill>
                                    <a:srgbClr val="222222"/>
                                  </a:solidFill>
                                  <a:latin typeface="Cambria Math" panose="02040503050406030204" pitchFamily="18" charset="0"/>
                                  <a:cs typeface="Times New Roman" panose="02020603050405020304" pitchFamily="18" charset="0"/>
                                </a:rPr>
                                <m:t>𝛽</m:t>
                              </m:r>
                            </m:e>
                          </m:acc>
                        </m:e>
                        <m:sub>
                          <m:r>
                            <a:rPr lang="en-US" sz="2400" b="0" i="1" smtClean="0">
                              <a:solidFill>
                                <a:srgbClr val="222222"/>
                              </a:solidFill>
                              <a:latin typeface="Cambria Math" panose="02040503050406030204" pitchFamily="18" charset="0"/>
                              <a:cs typeface="Times New Roman" panose="02020603050405020304" pitchFamily="18" charset="0"/>
                            </a:rPr>
                            <m:t>𝐿𝐴𝐷</m:t>
                          </m:r>
                        </m:sub>
                      </m:sSub>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𝑎𝑟𝑔𝑚𝑖𝑛</m:t>
                      </m:r>
                      <m:r>
                        <a:rPr lang="en-US" sz="2400" b="0" i="0" smtClean="0">
                          <a:solidFill>
                            <a:srgbClr val="222222"/>
                          </a:solidFill>
                          <a:latin typeface="Cambria Math" panose="02040503050406030204" pitchFamily="18" charset="0"/>
                          <a:cs typeface="Times New Roman" panose="02020603050405020304" pitchFamily="18" charset="0"/>
                        </a:rPr>
                        <m:t> </m:t>
                      </m:r>
                      <m:nary>
                        <m:naryPr>
                          <m:chr m:val="∑"/>
                          <m:supHide m:val="on"/>
                          <m:ctrlPr>
                            <a:rPr lang="en-US" sz="2400" b="0" i="1" smtClean="0">
                              <a:solidFill>
                                <a:srgbClr val="222222"/>
                              </a:solidFill>
                              <a:latin typeface="Cambria Math" panose="02040503050406030204" pitchFamily="18" charset="0"/>
                              <a:cs typeface="Times New Roman" panose="02020603050405020304" pitchFamily="18" charset="0"/>
                            </a:rPr>
                          </m:ctrlPr>
                        </m:naryPr>
                        <m:sub>
                          <m:r>
                            <a:rPr lang="en-US" sz="2400" b="0" i="1" smtClean="0">
                              <a:solidFill>
                                <a:srgbClr val="222222"/>
                              </a:solidFill>
                              <a:latin typeface="Cambria Math" panose="02040503050406030204" pitchFamily="18" charset="0"/>
                              <a:cs typeface="Times New Roman" panose="02020603050405020304" pitchFamily="18" charset="0"/>
                            </a:rPr>
                            <m:t>𝑖</m:t>
                          </m:r>
                        </m:sub>
                        <m:sup/>
                        <m:e>
                          <m:r>
                            <a:rPr lang="en-US" sz="2400" b="0" i="1" smtClean="0">
                              <a:solidFill>
                                <a:srgbClr val="222222"/>
                              </a:solidFill>
                              <a:latin typeface="Cambria Math" panose="02040503050406030204" pitchFamily="18" charset="0"/>
                              <a:cs typeface="Times New Roman" panose="02020603050405020304" pitchFamily="18" charset="0"/>
                            </a:rPr>
                            <m:t>|</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𝑦</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𝛽</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𝑥</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r>
                            <a:rPr lang="en-US" sz="2400" b="0" i="1" smtClean="0">
                              <a:solidFill>
                                <a:srgbClr val="222222"/>
                              </a:solidFill>
                              <a:latin typeface="Cambria Math" panose="02040503050406030204" pitchFamily="18" charset="0"/>
                              <a:cs typeface="Times New Roman" panose="02020603050405020304" pitchFamily="18" charset="0"/>
                            </a:rPr>
                            <m:t>|</m:t>
                          </m:r>
                        </m:e>
                      </m:nary>
                    </m:oMath>
                  </m:oMathPara>
                </a14:m>
                <a:endParaRPr lang="en-US" sz="2400" dirty="0">
                  <a:solidFill>
                    <a:srgbClr val="222222"/>
                  </a:solidFill>
                  <a:cs typeface="Times New Roman" panose="02020603050405020304" pitchFamily="18" charset="0"/>
                </a:endParaRPr>
              </a:p>
              <a:p>
                <a:r>
                  <a:rPr lang="en-US" sz="2400" dirty="0">
                    <a:solidFill>
                      <a:srgbClr val="222222"/>
                    </a:solidFill>
                    <a:cs typeface="Times New Roman" panose="02020603050405020304" pitchFamily="18" charset="0"/>
                  </a:rPr>
                  <a:t>This approximates the </a:t>
                </a:r>
                <a:r>
                  <a:rPr lang="en-US" sz="2400" b="1" dirty="0">
                    <a:solidFill>
                      <a:srgbClr val="222222"/>
                    </a:solidFill>
                    <a:cs typeface="Times New Roman" panose="02020603050405020304" pitchFamily="18" charset="0"/>
                  </a:rPr>
                  <a:t>conditional median</a:t>
                </a:r>
              </a:p>
              <a:p>
                <a:r>
                  <a:rPr lang="en-US" sz="2400" dirty="0">
                    <a:solidFill>
                      <a:srgbClr val="222222"/>
                    </a:solidFill>
                    <a:cs typeface="Times New Roman" panose="02020603050405020304" pitchFamily="18" charset="0"/>
                  </a:rPr>
                  <a:t>To target the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𝜏</m:t>
                    </m:r>
                  </m:oMath>
                </a14:m>
                <a:r>
                  <a:rPr lang="en-US" sz="2400" dirty="0" err="1">
                    <a:solidFill>
                      <a:srgbClr val="222222"/>
                    </a:solidFill>
                    <a:cs typeface="Times New Roman" panose="02020603050405020304" pitchFamily="18" charset="0"/>
                  </a:rPr>
                  <a:t>th</a:t>
                </a:r>
                <a:r>
                  <a:rPr lang="en-US" sz="2400" dirty="0">
                    <a:solidFill>
                      <a:srgbClr val="222222"/>
                    </a:solidFill>
                    <a:cs typeface="Times New Roman" panose="02020603050405020304" pitchFamily="18" charset="0"/>
                  </a:rPr>
                  <a:t> quantile, need a more general loss function: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𝑎𝑟𝑔𝑚𝑖𝑛</m:t>
                      </m:r>
                      <m:r>
                        <a:rPr lang="en-US" sz="2400" b="0" i="1" smtClean="0">
                          <a:solidFill>
                            <a:srgbClr val="222222"/>
                          </a:solidFill>
                          <a:latin typeface="Cambria Math" panose="02040503050406030204" pitchFamily="18" charset="0"/>
                          <a:cs typeface="Times New Roman" panose="02020603050405020304" pitchFamily="18" charset="0"/>
                        </a:rPr>
                        <m:t> </m:t>
                      </m:r>
                      <m:f>
                        <m:fPr>
                          <m:ctrlPr>
                            <a:rPr lang="en-US" sz="2400" b="0" i="1" smtClean="0">
                              <a:solidFill>
                                <a:srgbClr val="222222"/>
                              </a:solidFill>
                              <a:latin typeface="Cambria Math" panose="02040503050406030204" pitchFamily="18" charset="0"/>
                              <a:cs typeface="Times New Roman" panose="02020603050405020304" pitchFamily="18" charset="0"/>
                            </a:rPr>
                          </m:ctrlPr>
                        </m:fPr>
                        <m:num>
                          <m:r>
                            <a:rPr lang="en-US" sz="2400" b="0" i="1" smtClean="0">
                              <a:solidFill>
                                <a:srgbClr val="222222"/>
                              </a:solidFill>
                              <a:latin typeface="Cambria Math" panose="02040503050406030204" pitchFamily="18" charset="0"/>
                              <a:cs typeface="Times New Roman" panose="02020603050405020304" pitchFamily="18" charset="0"/>
                            </a:rPr>
                            <m:t>1</m:t>
                          </m:r>
                        </m:num>
                        <m:den>
                          <m:r>
                            <a:rPr lang="en-US" sz="2400" b="0" i="1" smtClean="0">
                              <a:solidFill>
                                <a:srgbClr val="222222"/>
                              </a:solidFill>
                              <a:latin typeface="Cambria Math" panose="02040503050406030204" pitchFamily="18" charset="0"/>
                              <a:cs typeface="Times New Roman" panose="02020603050405020304" pitchFamily="18" charset="0"/>
                            </a:rPr>
                            <m:t>𝑁</m:t>
                          </m:r>
                        </m:den>
                      </m:f>
                      <m:d>
                        <m:dPr>
                          <m:begChr m:val="["/>
                          <m:endChr m:val="]"/>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𝜏</m:t>
                          </m:r>
                          <m:nary>
                            <m:naryPr>
                              <m:chr m:val="∑"/>
                              <m:supHide m:val="on"/>
                              <m:ctrlPr>
                                <a:rPr lang="en-US" sz="2400" b="0" i="1" smtClean="0">
                                  <a:solidFill>
                                    <a:srgbClr val="222222"/>
                                  </a:solidFill>
                                  <a:latin typeface="Cambria Math" panose="02040503050406030204" pitchFamily="18" charset="0"/>
                                  <a:cs typeface="Times New Roman" panose="02020603050405020304" pitchFamily="18" charset="0"/>
                                </a:rPr>
                              </m:ctrlPr>
                            </m:naryPr>
                            <m:sub>
                              <m:d>
                                <m:dPr>
                                  <m:begChr m:val="{"/>
                                  <m:endChr m:val="}"/>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𝑖</m:t>
                                  </m:r>
                                  <m:r>
                                    <a:rPr lang="en-US" sz="2400" b="0" i="1" smtClean="0">
                                      <a:solidFill>
                                        <a:srgbClr val="222222"/>
                                      </a:solidFill>
                                      <a:latin typeface="Cambria Math" panose="02040503050406030204" pitchFamily="18" charset="0"/>
                                      <a:cs typeface="Times New Roman" panose="02020603050405020304" pitchFamily="18" charset="0"/>
                                    </a:rPr>
                                    <m:t>:</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𝑦</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r>
                                    <a:rPr lang="en-US" sz="2400" b="0" i="1" smtClean="0">
                                      <a:solidFill>
                                        <a:srgbClr val="222222"/>
                                      </a:solidFill>
                                      <a:latin typeface="Cambria Math" panose="02040503050406030204" pitchFamily="18" charset="0"/>
                                      <a:cs typeface="Times New Roman" panose="02020603050405020304" pitchFamily="18" charset="0"/>
                                    </a:rPr>
                                    <m:t>&gt;</m:t>
                                  </m:r>
                                  <m:r>
                                    <a:rPr lang="en-US" sz="2400" b="0" i="1" smtClean="0">
                                      <a:solidFill>
                                        <a:srgbClr val="222222"/>
                                      </a:solidFill>
                                      <a:latin typeface="Cambria Math" panose="02040503050406030204" pitchFamily="18" charset="0"/>
                                      <a:cs typeface="Times New Roman" panose="02020603050405020304" pitchFamily="18" charset="0"/>
                                    </a:rPr>
                                    <m:t>𝑞</m:t>
                                  </m:r>
                                </m:e>
                              </m:d>
                            </m:sub>
                            <m:sup/>
                            <m:e>
                              <m:d>
                                <m:dPr>
                                  <m:begChr m:val="|"/>
                                  <m:endChr m:val="|"/>
                                  <m:ctrlPr>
                                    <a:rPr lang="en-US" sz="2400" b="0" i="1" smtClean="0">
                                      <a:solidFill>
                                        <a:srgbClr val="222222"/>
                                      </a:solidFill>
                                      <a:latin typeface="Cambria Math" panose="02040503050406030204" pitchFamily="18" charset="0"/>
                                      <a:cs typeface="Times New Roman" panose="02020603050405020304" pitchFamily="18" charset="0"/>
                                    </a:rPr>
                                  </m:ctrlPr>
                                </m:dPr>
                                <m:e>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𝑦</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𝑞</m:t>
                                  </m:r>
                                </m:e>
                              </m:d>
                            </m:e>
                          </m:nary>
                          <m:r>
                            <a:rPr lang="en-US" sz="2400" b="0" i="1" smtClean="0">
                              <a:solidFill>
                                <a:srgbClr val="222222"/>
                              </a:solidFill>
                              <a:latin typeface="Cambria Math" panose="02040503050406030204" pitchFamily="18" charset="0"/>
                              <a:cs typeface="Times New Roman" panose="02020603050405020304" pitchFamily="18" charset="0"/>
                            </a:rPr>
                            <m:t>+</m:t>
                          </m:r>
                          <m:d>
                            <m:dPr>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1−</m:t>
                              </m:r>
                              <m:r>
                                <a:rPr lang="en-US" sz="2400" b="0" i="1" smtClean="0">
                                  <a:solidFill>
                                    <a:srgbClr val="222222"/>
                                  </a:solidFill>
                                  <a:latin typeface="Cambria Math" panose="02040503050406030204" pitchFamily="18" charset="0"/>
                                  <a:cs typeface="Times New Roman" panose="02020603050405020304" pitchFamily="18" charset="0"/>
                                </a:rPr>
                                <m:t>𝜏</m:t>
                              </m:r>
                            </m:e>
                          </m:d>
                          <m:nary>
                            <m:naryPr>
                              <m:chr m:val="∑"/>
                              <m:supHide m:val="on"/>
                              <m:ctrlPr>
                                <a:rPr lang="en-US" sz="2400" b="0" i="1" smtClean="0">
                                  <a:solidFill>
                                    <a:srgbClr val="222222"/>
                                  </a:solidFill>
                                  <a:latin typeface="Cambria Math" panose="02040503050406030204" pitchFamily="18" charset="0"/>
                                  <a:cs typeface="Times New Roman" panose="02020603050405020304" pitchFamily="18" charset="0"/>
                                </a:rPr>
                              </m:ctrlPr>
                            </m:naryPr>
                            <m:sub>
                              <m:d>
                                <m:dPr>
                                  <m:begChr m:val="{"/>
                                  <m:endChr m:val="}"/>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𝑖</m:t>
                                  </m:r>
                                  <m:r>
                                    <a:rPr lang="en-US" sz="2400" b="0" i="1" smtClean="0">
                                      <a:solidFill>
                                        <a:srgbClr val="222222"/>
                                      </a:solidFill>
                                      <a:latin typeface="Cambria Math" panose="02040503050406030204" pitchFamily="18" charset="0"/>
                                      <a:cs typeface="Times New Roman" panose="02020603050405020304" pitchFamily="18" charset="0"/>
                                    </a:rPr>
                                    <m:t>:</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𝑦</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𝑞</m:t>
                                  </m:r>
                                </m:e>
                              </m:d>
                            </m:sub>
                            <m:sup/>
                            <m:e>
                              <m:d>
                                <m:dPr>
                                  <m:begChr m:val="|"/>
                                  <m:endChr m:val="|"/>
                                  <m:ctrlPr>
                                    <a:rPr lang="en-US" sz="2400" b="0" i="1" smtClean="0">
                                      <a:solidFill>
                                        <a:srgbClr val="222222"/>
                                      </a:solidFill>
                                      <a:latin typeface="Cambria Math" panose="02040503050406030204" pitchFamily="18" charset="0"/>
                                      <a:cs typeface="Times New Roman" panose="02020603050405020304" pitchFamily="18" charset="0"/>
                                    </a:rPr>
                                  </m:ctrlPr>
                                </m:dPr>
                                <m:e>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𝑞</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𝑦</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e>
                              </m:d>
                            </m:e>
                          </m:nary>
                        </m:e>
                      </m:d>
                    </m:oMath>
                  </m:oMathPara>
                </a14:m>
                <a:endParaRPr lang="en-US" sz="2400" dirty="0">
                  <a:solidFill>
                    <a:srgbClr val="222222"/>
                  </a:solidFill>
                  <a:cs typeface="Times New Roman" panose="02020603050405020304" pitchFamily="18" charset="0"/>
                </a:endParaRPr>
              </a:p>
              <a:p>
                <a:r>
                  <a:rPr lang="en-US" sz="2400" dirty="0">
                    <a:solidFill>
                      <a:srgbClr val="222222"/>
                    </a:solidFill>
                    <a:cs typeface="Times New Roman" panose="02020603050405020304" pitchFamily="18" charset="0"/>
                  </a:rPr>
                  <a:t>For a chosen value of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𝜏</m:t>
                    </m:r>
                    <m:r>
                      <a:rPr lang="en-US" sz="2400" b="0" i="1" smtClean="0">
                        <a:solidFill>
                          <a:srgbClr val="222222"/>
                        </a:solidFill>
                        <a:latin typeface="Cambria Math" panose="02040503050406030204" pitchFamily="18" charset="0"/>
                        <a:cs typeface="Times New Roman" panose="02020603050405020304" pitchFamily="18" charset="0"/>
                      </a:rPr>
                      <m:t>,</m:t>
                    </m:r>
                  </m:oMath>
                </a14:m>
                <a:r>
                  <a:rPr lang="en-US" sz="2400" dirty="0">
                    <a:solidFill>
                      <a:srgbClr val="222222"/>
                    </a:solidFill>
                    <a:cs typeface="Times New Roman" panose="02020603050405020304" pitchFamily="18" charset="0"/>
                  </a:rPr>
                  <a:t> minimizing this (</a:t>
                </a:r>
                <a:r>
                  <a:rPr lang="en-US" sz="2400" dirty="0" err="1">
                    <a:solidFill>
                      <a:srgbClr val="222222"/>
                    </a:solidFill>
                    <a:cs typeface="Times New Roman" panose="02020603050405020304" pitchFamily="18" charset="0"/>
                  </a:rPr>
                  <a:t>w.r.t.</a:t>
                </a:r>
                <a:r>
                  <a:rPr lang="en-US" sz="2400" dirty="0">
                    <a:solidFill>
                      <a:srgbClr val="222222"/>
                    </a:solidFill>
                    <a:cs typeface="Times New Roman" panose="02020603050405020304" pitchFamily="18" charset="0"/>
                  </a:rPr>
                  <a:t>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𝑞</m:t>
                    </m:r>
                  </m:oMath>
                </a14:m>
                <a:r>
                  <a:rPr lang="en-US" sz="2400" dirty="0">
                    <a:solidFill>
                      <a:srgbClr val="222222"/>
                    </a:solidFill>
                    <a:cs typeface="Times New Roman" panose="02020603050405020304" pitchFamily="18" charset="0"/>
                  </a:rPr>
                  <a:t>) targets </a:t>
                </a:r>
                <a14:m>
                  <m:oMath xmlns:m="http://schemas.openxmlformats.org/officeDocument/2006/math">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𝑄</m:t>
                        </m:r>
                      </m:e>
                      <m:sub>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sub>
                    </m:sSub>
                    <m:d>
                      <m:dPr>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𝜏</m:t>
                        </m:r>
                      </m:e>
                    </m:d>
                  </m:oMath>
                </a14:m>
                <a:endParaRPr lang="en-US" sz="2400" dirty="0">
                  <a:solidFill>
                    <a:srgbClr val="222222"/>
                  </a:solidFill>
                  <a:cs typeface="Times New Roman" panose="02020603050405020304" pitchFamily="18" charset="0"/>
                </a:endParaRPr>
              </a:p>
              <a:p>
                <a:r>
                  <a:rPr lang="en-US" sz="2400" dirty="0">
                    <a:solidFill>
                      <a:srgbClr val="222222"/>
                    </a:solidFill>
                    <a:cs typeface="Times New Roman" panose="02020603050405020304" pitchFamily="18" charset="0"/>
                  </a:rPr>
                  <a:t>Let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𝑞</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𝛽</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𝑥</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oMath>
                </a14:m>
                <a:r>
                  <a:rPr lang="en-US" sz="2400" dirty="0">
                    <a:solidFill>
                      <a:srgbClr val="222222"/>
                    </a:solidFill>
                    <a:cs typeface="Times New Roman" panose="02020603050405020304" pitchFamily="18" charset="0"/>
                  </a:rPr>
                  <a:t> to approximate linear regression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spTree>
    <p:extLst>
      <p:ext uri="{BB962C8B-B14F-4D97-AF65-F5344CB8AC3E}">
        <p14:creationId xmlns:p14="http://schemas.microsoft.com/office/powerpoint/2010/main" val="4140138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Performing &amp; Interpreting Quantile Regression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Autofit/>
          </a:bodyPr>
          <a:lstStyle/>
          <a:p>
            <a:pPr marL="0" indent="0">
              <a:buNone/>
            </a:pPr>
            <a:r>
              <a:rPr lang="en-US" sz="2400" b="1" dirty="0">
                <a:solidFill>
                  <a:srgbClr val="222222"/>
                </a:solidFill>
                <a:cs typeface="Times New Roman" panose="02020603050405020304" pitchFamily="18" charset="0"/>
              </a:rPr>
              <a:t>Performing Quantile Regression</a:t>
            </a:r>
          </a:p>
          <a:p>
            <a:r>
              <a:rPr lang="en-US" sz="2400" dirty="0">
                <a:solidFill>
                  <a:srgbClr val="222222"/>
                </a:solidFill>
                <a:cs typeface="Times New Roman" panose="02020603050405020304" pitchFamily="18" charset="0"/>
              </a:rPr>
              <a:t>Specify quantiles of interest</a:t>
            </a:r>
          </a:p>
          <a:p>
            <a:r>
              <a:rPr lang="en-US" sz="2400" dirty="0">
                <a:solidFill>
                  <a:srgbClr val="222222"/>
                </a:solidFill>
                <a:cs typeface="Times New Roman" panose="02020603050405020304" pitchFamily="18" charset="0"/>
              </a:rPr>
              <a:t>Use “</a:t>
            </a:r>
            <a:r>
              <a:rPr lang="en-US" sz="2400" dirty="0" err="1">
                <a:solidFill>
                  <a:srgbClr val="222222"/>
                </a:solidFill>
                <a:cs typeface="Times New Roman" panose="02020603050405020304" pitchFamily="18" charset="0"/>
              </a:rPr>
              <a:t>quantreg</a:t>
            </a:r>
            <a:r>
              <a:rPr lang="en-US" sz="2400" dirty="0">
                <a:solidFill>
                  <a:srgbClr val="222222"/>
                </a:solidFill>
                <a:cs typeface="Times New Roman" panose="02020603050405020304" pitchFamily="18" charset="0"/>
              </a:rPr>
              <a:t>”</a:t>
            </a:r>
          </a:p>
          <a:p>
            <a:pPr marL="0" indent="0">
              <a:buNone/>
            </a:pPr>
            <a:r>
              <a:rPr lang="en-US" sz="2400" b="1" dirty="0">
                <a:solidFill>
                  <a:srgbClr val="222222"/>
                </a:solidFill>
                <a:cs typeface="Times New Roman" panose="02020603050405020304" pitchFamily="18" charset="0"/>
              </a:rPr>
              <a:t>Interpreting Quantile Regression</a:t>
            </a:r>
          </a:p>
          <a:p>
            <a:r>
              <a:rPr lang="en-US" sz="2400" dirty="0"/>
              <a:t>A QRC is the marginal effect of x </a:t>
            </a:r>
            <a:r>
              <a:rPr lang="en-US" sz="2400" b="1" dirty="0"/>
              <a:t>specifically on the quantile of interest</a:t>
            </a:r>
            <a:r>
              <a:rPr lang="en-US" sz="2400" b="0" dirty="0"/>
              <a:t>. </a:t>
            </a:r>
          </a:p>
          <a:p>
            <a:r>
              <a:rPr lang="en-US" sz="2400" dirty="0"/>
              <a:t>So you can interpret just like in OLS, just for a different moment!</a:t>
            </a:r>
            <a:endParaRPr lang="en-US" sz="2400" b="0" dirty="0"/>
          </a:p>
          <a:p>
            <a:r>
              <a:rPr lang="en-US" sz="2400" dirty="0"/>
              <a:t>Two options for effect interpretation (think carefully): </a:t>
            </a:r>
          </a:p>
          <a:p>
            <a:pPr marL="731520" lvl="1" indent="-457200">
              <a:buFont typeface="+mj-lt"/>
              <a:buAutoNum type="arabicPeriod"/>
            </a:pPr>
            <a:r>
              <a:rPr lang="en-US" sz="2400" dirty="0"/>
              <a:t>Marginal effects</a:t>
            </a:r>
          </a:p>
          <a:p>
            <a:pPr marL="731520" lvl="1" indent="-457200">
              <a:buFont typeface="+mj-lt"/>
              <a:buAutoNum type="arabicPeriod"/>
            </a:pPr>
            <a:r>
              <a:rPr lang="en-US" sz="2400" dirty="0"/>
              <a:t>Scaled as percentage increases of sample quantile </a:t>
            </a:r>
          </a:p>
          <a:p>
            <a:r>
              <a:rPr lang="en-US" sz="2600" dirty="0"/>
              <a:t>Bootstrapped standard errors work best without rank invariance</a:t>
            </a:r>
          </a:p>
          <a:p>
            <a:endParaRPr lang="en-US" sz="2400" dirty="0">
              <a:solidFill>
                <a:srgbClr val="222222"/>
              </a:solidFill>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1FEA1648-1416-EE26-6996-96B5AA40D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2096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Effect of Medical Expenditure Risk on Financial Strain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Autofit/>
          </a:bodyPr>
          <a:lstStyle/>
          <a:p>
            <a:r>
              <a:rPr lang="en-US" sz="2400" dirty="0">
                <a:solidFill>
                  <a:srgbClr val="222222"/>
                </a:solidFill>
                <a:cs typeface="Times New Roman" panose="02020603050405020304" pitchFamily="18" charset="0"/>
              </a:rPr>
              <a:t>Example: how protective is health insurance? </a:t>
            </a:r>
          </a:p>
          <a:p>
            <a:r>
              <a:rPr lang="en-US" sz="2400" dirty="0">
                <a:solidFill>
                  <a:srgbClr val="222222"/>
                </a:solidFill>
                <a:cs typeface="Times New Roman" panose="02020603050405020304" pitchFamily="18" charset="0"/>
              </a:rPr>
              <a:t>In U.S., public coverage kicks in at age 65</a:t>
            </a:r>
          </a:p>
          <a:p>
            <a:pPr lvl="1"/>
            <a:r>
              <a:rPr lang="en-US" sz="2200" dirty="0">
                <a:solidFill>
                  <a:srgbClr val="222222"/>
                </a:solidFill>
                <a:cs typeface="Times New Roman" panose="02020603050405020304" pitchFamily="18" charset="0"/>
              </a:rPr>
              <a:t>How does this affect medical expenditures? </a:t>
            </a:r>
          </a:p>
          <a:p>
            <a:pPr lvl="1"/>
            <a:r>
              <a:rPr lang="en-US" sz="2200" dirty="0">
                <a:solidFill>
                  <a:srgbClr val="222222"/>
                </a:solidFill>
                <a:cs typeface="Times New Roman" panose="02020603050405020304" pitchFamily="18" charset="0"/>
              </a:rPr>
              <a:t>How does this, in turn, affect </a:t>
            </a:r>
            <a:r>
              <a:rPr lang="en-US" sz="2200" b="1" dirty="0">
                <a:solidFill>
                  <a:srgbClr val="222222"/>
                </a:solidFill>
                <a:cs typeface="Times New Roman" panose="02020603050405020304" pitchFamily="18" charset="0"/>
              </a:rPr>
              <a:t>financial risk? </a:t>
            </a:r>
          </a:p>
          <a:p>
            <a:pPr lvl="1"/>
            <a:r>
              <a:rPr lang="en-US" sz="2200" b="1" dirty="0">
                <a:solidFill>
                  <a:schemeClr val="accent2">
                    <a:lumMod val="75000"/>
                  </a:schemeClr>
                </a:solidFill>
                <a:cs typeface="Times New Roman" panose="02020603050405020304" pitchFamily="18" charset="0"/>
              </a:rPr>
              <a:t>How is this distributed across the population?</a:t>
            </a:r>
            <a:endParaRPr lang="en-US" sz="2200" dirty="0">
              <a:solidFill>
                <a:schemeClr val="accent2">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0FADE114-BD37-6580-A958-BDC68685F594}"/>
              </a:ext>
            </a:extLst>
          </p:cNvPr>
          <p:cNvPicPr>
            <a:picLocks noChangeAspect="1"/>
          </p:cNvPicPr>
          <p:nvPr/>
        </p:nvPicPr>
        <p:blipFill>
          <a:blip r:embed="rId3"/>
          <a:stretch>
            <a:fillRect/>
          </a:stretch>
        </p:blipFill>
        <p:spPr>
          <a:xfrm>
            <a:off x="5617296" y="3420762"/>
            <a:ext cx="5400000" cy="3281076"/>
          </a:xfrm>
          <a:prstGeom prst="rect">
            <a:avLst/>
          </a:prstGeom>
        </p:spPr>
      </p:pic>
    </p:spTree>
    <p:extLst>
      <p:ext uri="{BB962C8B-B14F-4D97-AF65-F5344CB8AC3E}">
        <p14:creationId xmlns:p14="http://schemas.microsoft.com/office/powerpoint/2010/main" val="26998283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dirty="0">
                <a:solidFill>
                  <a:srgbClr val="FFFFFF"/>
                </a:solidFill>
                <a:latin typeface="+mj-lt"/>
              </a:rPr>
              <a:t>How does Medicare coverage affect </a:t>
            </a:r>
            <a:r>
              <a:rPr lang="en-US" b="1" dirty="0">
                <a:solidFill>
                  <a:srgbClr val="FFFFFF"/>
                </a:solidFill>
                <a:latin typeface="+mj-lt"/>
              </a:rPr>
              <a:t>mean</a:t>
            </a:r>
            <a:r>
              <a:rPr lang="en-US" dirty="0">
                <a:solidFill>
                  <a:srgbClr val="FFFFFF"/>
                </a:solidFill>
                <a:latin typeface="+mj-lt"/>
              </a:rPr>
              <a:t> spending?</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scatter chart&#10;&#10;Description automatically generated">
            <a:extLst>
              <a:ext uri="{FF2B5EF4-FFF2-40B4-BE49-F238E27FC236}">
                <a16:creationId xmlns:a16="http://schemas.microsoft.com/office/drawing/2014/main" id="{70FE744B-6F07-7B6D-642E-02911CF1DFFE}"/>
              </a:ext>
            </a:extLst>
          </p:cNvPr>
          <p:cNvPicPr>
            <a:picLocks noGrp="1" noChangeAspect="1"/>
          </p:cNvPicPr>
          <p:nvPr>
            <p:ph idx="1"/>
          </p:nvPr>
        </p:nvPicPr>
        <p:blipFill>
          <a:blip r:embed="rId3"/>
          <a:stretch>
            <a:fillRect/>
          </a:stretch>
        </p:blipFill>
        <p:spPr>
          <a:xfrm>
            <a:off x="924375" y="1300101"/>
            <a:ext cx="6616823" cy="4251309"/>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664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latin typeface="+mj-lt"/>
              </a:rPr>
              <a:t>How does Medicare coverage affect</a:t>
            </a:r>
            <a:br>
              <a:rPr lang="en-US" sz="3700">
                <a:solidFill>
                  <a:srgbClr val="FFFFFF"/>
                </a:solidFill>
                <a:latin typeface="+mj-lt"/>
              </a:rPr>
            </a:br>
            <a:r>
              <a:rPr lang="en-US" sz="3700" b="1">
                <a:solidFill>
                  <a:srgbClr val="FFFFFF"/>
                </a:solidFill>
                <a:latin typeface="+mj-lt"/>
              </a:rPr>
              <a:t>other quantiles of</a:t>
            </a:r>
            <a:r>
              <a:rPr lang="en-US" sz="3700">
                <a:solidFill>
                  <a:srgbClr val="FFFFFF"/>
                </a:solidFill>
                <a:latin typeface="+mj-lt"/>
              </a:rPr>
              <a:t> spending?</a:t>
            </a:r>
          </a:p>
        </p:txBody>
      </p:sp>
      <p:sp useBgFill="1">
        <p:nvSpPr>
          <p:cNvPr id="29" name="Rectangle 28">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 scatter chart&#10;&#10;Description automatically generated">
            <a:extLst>
              <a:ext uri="{FF2B5EF4-FFF2-40B4-BE49-F238E27FC236}">
                <a16:creationId xmlns:a16="http://schemas.microsoft.com/office/drawing/2014/main" id="{80B1F41D-2B9A-2C5D-9565-9F7BA1D2750F}"/>
              </a:ext>
            </a:extLst>
          </p:cNvPr>
          <p:cNvPicPr>
            <a:picLocks noGrp="1" noChangeAspect="1"/>
          </p:cNvPicPr>
          <p:nvPr>
            <p:ph idx="1"/>
          </p:nvPr>
        </p:nvPicPr>
        <p:blipFill>
          <a:blip r:embed="rId3"/>
          <a:stretch>
            <a:fillRect/>
          </a:stretch>
        </p:blipFill>
        <p:spPr>
          <a:xfrm>
            <a:off x="924375" y="712859"/>
            <a:ext cx="6616823" cy="5425794"/>
          </a:xfrm>
          <a:prstGeom prst="rect">
            <a:avLst/>
          </a:prstGeom>
        </p:spPr>
      </p:pic>
      <p:sp>
        <p:nvSpPr>
          <p:cNvPr id="31" name="Rectangle 30">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968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87137-1C15-B18A-017D-8620002730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3A9B34-28B7-92F7-936F-2239F20EE19B}"/>
              </a:ext>
            </a:extLst>
          </p:cNvPr>
          <p:cNvSpPr>
            <a:spLocks noGrp="1"/>
          </p:cNvSpPr>
          <p:nvPr>
            <p:ph type="title"/>
          </p:nvPr>
        </p:nvSpPr>
        <p:spPr>
          <a:xfrm>
            <a:off x="643831" y="640080"/>
            <a:ext cx="3690425" cy="1363344"/>
          </a:xfrm>
        </p:spPr>
        <p:txBody>
          <a:bodyPr>
            <a:normAutofit/>
          </a:bodyPr>
          <a:lstStyle/>
          <a:p>
            <a:r>
              <a:rPr lang="en-US" sz="3200" dirty="0">
                <a:cs typeface="Times New Roman" panose="02020603050405020304" pitchFamily="18" charset="0"/>
              </a:rPr>
              <a:t>Intuition: Building a Synthetic CA</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B7664B5-2F11-4D22-E14D-32A7985AA234}"/>
              </a:ext>
            </a:extLst>
          </p:cNvPr>
          <p:cNvSpPr>
            <a:spLocks noGrp="1"/>
          </p:cNvSpPr>
          <p:nvPr>
            <p:ph idx="1"/>
          </p:nvPr>
        </p:nvSpPr>
        <p:spPr>
          <a:xfrm>
            <a:off x="643831" y="2325157"/>
            <a:ext cx="3690425" cy="3854979"/>
          </a:xfrm>
        </p:spPr>
        <p:txBody>
          <a:bodyPr>
            <a:noAutofit/>
          </a:bodyPr>
          <a:lstStyle/>
          <a:p>
            <a:r>
              <a:rPr lang="en-US" sz="2200" dirty="0">
                <a:cs typeface="Times New Roman" panose="02020603050405020304" pitchFamily="18" charset="0"/>
              </a:rPr>
              <a:t>None of the other states look like CA does here</a:t>
            </a:r>
            <a:endParaRPr lang="en-US" sz="2200" b="1" dirty="0">
              <a:cs typeface="Times New Roman" panose="02020603050405020304" pitchFamily="18" charset="0"/>
            </a:endParaRPr>
          </a:p>
          <a:p>
            <a:r>
              <a:rPr lang="en-US" sz="2200" dirty="0">
                <a:cs typeface="Times New Roman" panose="02020603050405020304" pitchFamily="18" charset="0"/>
              </a:rPr>
              <a:t>But some look closer than others (active choice) </a:t>
            </a:r>
          </a:p>
          <a:p>
            <a:r>
              <a:rPr lang="en-US" sz="2200" dirty="0">
                <a:cs typeface="Times New Roman" panose="02020603050405020304" pitchFamily="18" charset="0"/>
              </a:rPr>
              <a:t>Can we build a weighted average of these other states that (1) satisfy the pre-trends assumption and (2) don’t have their own treatments?</a:t>
            </a:r>
          </a:p>
        </p:txBody>
      </p:sp>
      <p:pic>
        <p:nvPicPr>
          <p:cNvPr id="4" name="Picture 3">
            <a:extLst>
              <a:ext uri="{FF2B5EF4-FFF2-40B4-BE49-F238E27FC236}">
                <a16:creationId xmlns:a16="http://schemas.microsoft.com/office/drawing/2014/main" id="{9E3F410B-6DBB-F6E3-3054-EB626B79DE59}"/>
              </a:ext>
            </a:extLst>
          </p:cNvPr>
          <p:cNvPicPr>
            <a:picLocks noChangeAspect="1"/>
          </p:cNvPicPr>
          <p:nvPr/>
        </p:nvPicPr>
        <p:blipFill>
          <a:blip r:embed="rId3"/>
          <a:stretch>
            <a:fillRect/>
          </a:stretch>
        </p:blipFill>
        <p:spPr>
          <a:xfrm>
            <a:off x="4654296" y="1125729"/>
            <a:ext cx="6155736" cy="4616802"/>
          </a:xfrm>
          <a:prstGeom prst="rect">
            <a:avLst/>
          </a:prstGeom>
        </p:spPr>
      </p:pic>
    </p:spTree>
    <p:extLst>
      <p:ext uri="{BB962C8B-B14F-4D97-AF65-F5344CB8AC3E}">
        <p14:creationId xmlns:p14="http://schemas.microsoft.com/office/powerpoint/2010/main" val="7113918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latin typeface="+mj-lt"/>
              </a:rPr>
              <a:t>How does Medicare coverage affect</a:t>
            </a:r>
            <a:br>
              <a:rPr lang="en-US" sz="3700">
                <a:solidFill>
                  <a:srgbClr val="FFFFFF"/>
                </a:solidFill>
                <a:latin typeface="+mj-lt"/>
              </a:rPr>
            </a:br>
            <a:r>
              <a:rPr lang="en-US" sz="3700" b="1">
                <a:solidFill>
                  <a:srgbClr val="FFFFFF"/>
                </a:solidFill>
                <a:latin typeface="+mj-lt"/>
              </a:rPr>
              <a:t>other quantiles of</a:t>
            </a:r>
            <a:r>
              <a:rPr lang="en-US" sz="3700">
                <a:solidFill>
                  <a:srgbClr val="FFFFFF"/>
                </a:solidFill>
                <a:latin typeface="+mj-lt"/>
              </a:rPr>
              <a:t> spending?</a:t>
            </a:r>
          </a:p>
        </p:txBody>
      </p:sp>
      <p:sp>
        <p:nvSpPr>
          <p:cNvPr id="4" name="Content Placeholder 3">
            <a:extLst>
              <a:ext uri="{FF2B5EF4-FFF2-40B4-BE49-F238E27FC236}">
                <a16:creationId xmlns:a16="http://schemas.microsoft.com/office/drawing/2014/main" id="{3C3F0C61-3E63-ADC8-9FD5-8A61B211E6C4}"/>
              </a:ext>
            </a:extLst>
          </p:cNvPr>
          <p:cNvSpPr>
            <a:spLocks noGrp="1"/>
          </p:cNvSpPr>
          <p:nvPr>
            <p:ph idx="1"/>
          </p:nvPr>
        </p:nvSpPr>
        <p:spPr/>
        <p:txBody>
          <a:bodyPr/>
          <a:lstStyle/>
          <a:p>
            <a:endParaRPr lang="en-CA" dirty="0"/>
          </a:p>
        </p:txBody>
      </p:sp>
      <p:sp>
        <p:nvSpPr>
          <p:cNvPr id="5" name="Title 1">
            <a:extLst>
              <a:ext uri="{FF2B5EF4-FFF2-40B4-BE49-F238E27FC236}">
                <a16:creationId xmlns:a16="http://schemas.microsoft.com/office/drawing/2014/main" id="{B02CD3EF-D92A-953A-9D16-6135045952AE}"/>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cs typeface="Times New Roman" panose="02020603050405020304" pitchFamily="18" charset="0"/>
              </a:rPr>
              <a:t>Effect of Medicare on Expenditure: Quantiles</a:t>
            </a:r>
          </a:p>
        </p:txBody>
      </p:sp>
      <p:pic>
        <p:nvPicPr>
          <p:cNvPr id="8" name="Picture 7">
            <a:extLst>
              <a:ext uri="{FF2B5EF4-FFF2-40B4-BE49-F238E27FC236}">
                <a16:creationId xmlns:a16="http://schemas.microsoft.com/office/drawing/2014/main" id="{4E936F49-9A99-A086-8E59-087C6D1C50AF}"/>
              </a:ext>
            </a:extLst>
          </p:cNvPr>
          <p:cNvPicPr>
            <a:picLocks noChangeAspect="1"/>
          </p:cNvPicPr>
          <p:nvPr/>
        </p:nvPicPr>
        <p:blipFill rotWithShape="1">
          <a:blip r:embed="rId3"/>
          <a:srcRect b="51755"/>
          <a:stretch/>
        </p:blipFill>
        <p:spPr>
          <a:xfrm>
            <a:off x="609600" y="962232"/>
            <a:ext cx="10469402" cy="3762168"/>
          </a:xfrm>
          <a:prstGeom prst="rect">
            <a:avLst/>
          </a:prstGeom>
        </p:spPr>
      </p:pic>
    </p:spTree>
    <p:extLst>
      <p:ext uri="{BB962C8B-B14F-4D97-AF65-F5344CB8AC3E}">
        <p14:creationId xmlns:p14="http://schemas.microsoft.com/office/powerpoint/2010/main" val="18645193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5000" dirty="0">
                <a:solidFill>
                  <a:srgbClr val="FFFFFF"/>
                </a:solidFill>
                <a:latin typeface="+mj-lt"/>
              </a:rPr>
              <a:t>What about effects on financial risk?</a:t>
            </a:r>
          </a:p>
        </p:txBody>
      </p:sp>
      <p:sp useBgFill="1">
        <p:nvSpPr>
          <p:cNvPr id="17" name="Rectangle 16">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916A5D2-CED4-4778-0092-EDC7EC9B9DFA}"/>
              </a:ext>
            </a:extLst>
          </p:cNvPr>
          <p:cNvPicPr>
            <a:picLocks noGrp="1" noChangeAspect="1"/>
          </p:cNvPicPr>
          <p:nvPr>
            <p:ph idx="1"/>
          </p:nvPr>
        </p:nvPicPr>
        <p:blipFill>
          <a:blip r:embed="rId3"/>
          <a:stretch>
            <a:fillRect/>
          </a:stretch>
        </p:blipFill>
        <p:spPr>
          <a:xfrm>
            <a:off x="902987" y="554278"/>
            <a:ext cx="3718563" cy="5742955"/>
          </a:xfrm>
          <a:prstGeom prst="rect">
            <a:avLst/>
          </a:prstGeom>
        </p:spPr>
      </p:pic>
      <p:sp>
        <p:nvSpPr>
          <p:cNvPr id="19" name="Rectangle 18">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1874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5000" dirty="0">
                <a:solidFill>
                  <a:srgbClr val="FFFFFF"/>
                </a:solidFill>
                <a:latin typeface="+mj-lt"/>
              </a:rPr>
              <a:t>What about effects on financial risk?</a:t>
            </a:r>
          </a:p>
        </p:txBody>
      </p:sp>
      <p:sp>
        <p:nvSpPr>
          <p:cNvPr id="4" name="Content Placeholder 3">
            <a:extLst>
              <a:ext uri="{FF2B5EF4-FFF2-40B4-BE49-F238E27FC236}">
                <a16:creationId xmlns:a16="http://schemas.microsoft.com/office/drawing/2014/main" id="{0FCE5FFF-0A9D-8D6F-D763-CAA05AC648AD}"/>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3877F984-B0C2-38F7-F79B-5286BFC3AFBC}"/>
              </a:ext>
            </a:extLst>
          </p:cNvPr>
          <p:cNvPicPr>
            <a:picLocks noChangeAspect="1"/>
          </p:cNvPicPr>
          <p:nvPr/>
        </p:nvPicPr>
        <p:blipFill>
          <a:blip r:embed="rId3"/>
          <a:stretch>
            <a:fillRect/>
          </a:stretch>
        </p:blipFill>
        <p:spPr>
          <a:xfrm>
            <a:off x="438913" y="304800"/>
            <a:ext cx="7848600" cy="6395833"/>
          </a:xfrm>
          <a:prstGeom prst="rect">
            <a:avLst/>
          </a:prstGeom>
        </p:spPr>
      </p:pic>
    </p:spTree>
    <p:extLst>
      <p:ext uri="{BB962C8B-B14F-4D97-AF65-F5344CB8AC3E}">
        <p14:creationId xmlns:p14="http://schemas.microsoft.com/office/powerpoint/2010/main" val="39601490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EC208-C51E-7728-6412-9E65F45BB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FBD269-06CF-B90C-B9FC-71BA09F24CC0}"/>
              </a:ext>
            </a:extLst>
          </p:cNvPr>
          <p:cNvSpPr>
            <a:spLocks noGrp="1"/>
          </p:cNvSpPr>
          <p:nvPr>
            <p:ph type="title"/>
          </p:nvPr>
        </p:nvSpPr>
        <p:spPr>
          <a:xfrm>
            <a:off x="7391399" y="645106"/>
            <a:ext cx="3563112" cy="650294"/>
          </a:xfrm>
        </p:spPr>
        <p:txBody>
          <a:bodyPr>
            <a:normAutofit fontScale="90000"/>
          </a:bodyPr>
          <a:lstStyle/>
          <a:p>
            <a:r>
              <a:rPr lang="en-US" dirty="0">
                <a:cs typeface="Times New Roman" panose="02020603050405020304" pitchFamily="18" charset="0"/>
              </a:rPr>
              <a:t>Additional Help</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67DABD0-6335-1C88-6E7D-AA2F90B0C50D}"/>
              </a:ext>
            </a:extLst>
          </p:cNvPr>
          <p:cNvSpPr>
            <a:spLocks noGrp="1"/>
          </p:cNvSpPr>
          <p:nvPr>
            <p:ph idx="1"/>
          </p:nvPr>
        </p:nvSpPr>
        <p:spPr>
          <a:xfrm>
            <a:off x="7391399" y="1295400"/>
            <a:ext cx="3601065" cy="4884737"/>
          </a:xfrm>
        </p:spPr>
        <p:txBody>
          <a:bodyPr>
            <a:normAutofit/>
          </a:bodyPr>
          <a:lstStyle/>
          <a:p>
            <a:r>
              <a:rPr lang="en-US" sz="2400" b="0" i="0" dirty="0">
                <a:effectLst/>
                <a:cs typeface="Times New Roman" panose="02020603050405020304" pitchFamily="18" charset="0"/>
              </a:rPr>
              <a:t>Nice </a:t>
            </a:r>
            <a:r>
              <a:rPr lang="en-US" sz="2400" b="0" i="1" dirty="0">
                <a:effectLst/>
                <a:cs typeface="Times New Roman" panose="02020603050405020304" pitchFamily="18" charset="0"/>
              </a:rPr>
              <a:t>Journal of Economic Literature </a:t>
            </a:r>
            <a:r>
              <a:rPr lang="en-US" sz="2400" b="0" dirty="0">
                <a:effectLst/>
                <a:cs typeface="Times New Roman" panose="02020603050405020304" pitchFamily="18" charset="0"/>
              </a:rPr>
              <a:t>guide</a:t>
            </a:r>
            <a:endParaRPr lang="en-US" sz="2400" b="0" i="0" dirty="0">
              <a:effectLst/>
              <a:cs typeface="Times New Roman" panose="02020603050405020304" pitchFamily="18" charset="0"/>
            </a:endParaRPr>
          </a:p>
        </p:txBody>
      </p:sp>
      <p:pic>
        <p:nvPicPr>
          <p:cNvPr id="6" name="Picture 5">
            <a:extLst>
              <a:ext uri="{FF2B5EF4-FFF2-40B4-BE49-F238E27FC236}">
                <a16:creationId xmlns:a16="http://schemas.microsoft.com/office/drawing/2014/main" id="{1A7F4D83-FF05-B9FF-A328-EF2A49D52CDF}"/>
              </a:ext>
            </a:extLst>
          </p:cNvPr>
          <p:cNvPicPr>
            <a:picLocks noChangeAspect="1"/>
          </p:cNvPicPr>
          <p:nvPr/>
        </p:nvPicPr>
        <p:blipFill>
          <a:blip r:embed="rId3"/>
          <a:stretch>
            <a:fillRect/>
          </a:stretch>
        </p:blipFill>
        <p:spPr>
          <a:xfrm>
            <a:off x="457200" y="152400"/>
            <a:ext cx="6477000" cy="3550515"/>
          </a:xfrm>
          <a:prstGeom prst="rect">
            <a:avLst/>
          </a:prstGeom>
        </p:spPr>
      </p:pic>
    </p:spTree>
    <p:extLst>
      <p:ext uri="{BB962C8B-B14F-4D97-AF65-F5344CB8AC3E}">
        <p14:creationId xmlns:p14="http://schemas.microsoft.com/office/powerpoint/2010/main" val="3346850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Nonparametric and </a:t>
            </a:r>
            <a:br>
              <a:rPr lang="en-US" dirty="0"/>
            </a:br>
            <a:r>
              <a:rPr lang="en-US" dirty="0"/>
              <a:t>Conditional Density Estimation</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485489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Nonparametric Estimation (an introduction)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Autofit/>
              </a:bodyPr>
              <a:lstStyle/>
              <a:p>
                <a:r>
                  <a:rPr lang="en-US" sz="2400" dirty="0">
                    <a:solidFill>
                      <a:srgbClr val="222222"/>
                    </a:solidFill>
                    <a:cs typeface="Times New Roman" panose="02020603050405020304" pitchFamily="18" charset="0"/>
                  </a:rPr>
                  <a:t>Rather than just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𝔼</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oMath>
                </a14:m>
                <a:r>
                  <a:rPr lang="en-US" sz="2400" dirty="0">
                    <a:solidFill>
                      <a:srgbClr val="222222"/>
                    </a:solidFill>
                    <a:cs typeface="Times New Roman" panose="02020603050405020304" pitchFamily="18" charset="0"/>
                  </a:rPr>
                  <a:t> or even </a:t>
                </a:r>
                <a14:m>
                  <m:oMath xmlns:m="http://schemas.openxmlformats.org/officeDocument/2006/math">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ℚ</m:t>
                        </m:r>
                      </m:e>
                      <m:sub>
                        <m:d>
                          <m:dPr>
                            <m:begChr m:val="["/>
                            <m:endChr m:val="]"/>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𝑦</m:t>
                            </m:r>
                          </m:e>
                          <m:e>
                            <m:r>
                              <a:rPr lang="en-US" sz="2400" b="0" i="1" smtClean="0">
                                <a:solidFill>
                                  <a:srgbClr val="222222"/>
                                </a:solidFill>
                                <a:latin typeface="Cambria Math" panose="02040503050406030204" pitchFamily="18" charset="0"/>
                                <a:cs typeface="Times New Roman" panose="02020603050405020304" pitchFamily="18" charset="0"/>
                              </a:rPr>
                              <m:t>𝑥</m:t>
                            </m:r>
                          </m:e>
                        </m:d>
                      </m:sub>
                    </m:sSub>
                    <m:d>
                      <m:dPr>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𝜏</m:t>
                        </m:r>
                      </m:e>
                    </m:d>
                  </m:oMath>
                </a14:m>
                <a:r>
                  <a:rPr lang="en-US" sz="2400" dirty="0">
                    <a:solidFill>
                      <a:srgbClr val="222222"/>
                    </a:solidFill>
                    <a:cs typeface="Times New Roman" panose="02020603050405020304" pitchFamily="18" charset="0"/>
                  </a:rPr>
                  <a:t>, we want to go all the way to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𝑓</m:t>
                      </m:r>
                      <m:d>
                        <m:dPr>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𝑥</m:t>
                          </m:r>
                        </m:e>
                      </m:d>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𝜀</m:t>
                      </m:r>
                    </m:oMath>
                  </m:oMathPara>
                </a14:m>
                <a:endParaRPr lang="en-US" sz="2400" dirty="0">
                  <a:solidFill>
                    <a:srgbClr val="222222"/>
                  </a:solidFill>
                  <a:cs typeface="Times New Roman" panose="02020603050405020304" pitchFamily="18" charset="0"/>
                </a:endParaRPr>
              </a:p>
              <a:p>
                <a:pPr marL="0" indent="0">
                  <a:buNone/>
                </a:pPr>
                <a:r>
                  <a:rPr lang="en-US" sz="2400" dirty="0">
                    <a:solidFill>
                      <a:srgbClr val="222222"/>
                    </a:solidFill>
                    <a:cs typeface="Times New Roman" panose="02020603050405020304" pitchFamily="18" charset="0"/>
                  </a:rPr>
                  <a:t>How can we recover a fully flexible functional form?</a:t>
                </a:r>
              </a:p>
              <a:p>
                <a:pPr marL="457200" indent="-457200">
                  <a:buFont typeface="+mj-lt"/>
                  <a:buAutoNum type="arabicPeriod"/>
                </a:pPr>
                <a:endParaRPr lang="en-US" sz="2400" dirty="0">
                  <a:solidFill>
                    <a:srgbClr val="222222"/>
                  </a:solidFill>
                  <a:cs typeface="Times New Roman" panose="02020603050405020304" pitchFamily="18" charset="0"/>
                </a:endParaRPr>
              </a:p>
              <a:p>
                <a:pPr marL="0" indent="0">
                  <a:buNone/>
                </a:pPr>
                <a:endParaRPr lang="en-US" sz="2400" b="1" dirty="0">
                  <a:solidFill>
                    <a:srgbClr val="222222"/>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CA">
                    <a:noFill/>
                  </a:rPr>
                  <a:t> </a:t>
                </a:r>
              </a:p>
            </p:txBody>
          </p:sp>
        </mc:Fallback>
      </mc:AlternateContent>
    </p:spTree>
    <p:extLst>
      <p:ext uri="{BB962C8B-B14F-4D97-AF65-F5344CB8AC3E}">
        <p14:creationId xmlns:p14="http://schemas.microsoft.com/office/powerpoint/2010/main" val="11264156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Nonparametric Estimation (an introduction)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Autofit/>
              </a:bodyPr>
              <a:lstStyle/>
              <a:p>
                <a:r>
                  <a:rPr lang="en-US" sz="2400" dirty="0">
                    <a:solidFill>
                      <a:srgbClr val="222222"/>
                    </a:solidFill>
                    <a:cs typeface="Times New Roman" panose="02020603050405020304" pitchFamily="18" charset="0"/>
                  </a:rPr>
                  <a:t>Rather than just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𝔼</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oMath>
                </a14:m>
                <a:r>
                  <a:rPr lang="en-US" sz="2400" dirty="0">
                    <a:solidFill>
                      <a:srgbClr val="222222"/>
                    </a:solidFill>
                    <a:cs typeface="Times New Roman" panose="02020603050405020304" pitchFamily="18" charset="0"/>
                  </a:rPr>
                  <a:t> or even </a:t>
                </a:r>
                <a14:m>
                  <m:oMath xmlns:m="http://schemas.openxmlformats.org/officeDocument/2006/math">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ℚ</m:t>
                        </m:r>
                      </m:e>
                      <m:sub>
                        <m:d>
                          <m:dPr>
                            <m:begChr m:val="["/>
                            <m:endChr m:val="]"/>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𝑦</m:t>
                            </m:r>
                          </m:e>
                          <m:e>
                            <m:r>
                              <a:rPr lang="en-US" sz="2400" b="0" i="1" smtClean="0">
                                <a:solidFill>
                                  <a:srgbClr val="222222"/>
                                </a:solidFill>
                                <a:latin typeface="Cambria Math" panose="02040503050406030204" pitchFamily="18" charset="0"/>
                                <a:cs typeface="Times New Roman" panose="02020603050405020304" pitchFamily="18" charset="0"/>
                              </a:rPr>
                              <m:t>𝑥</m:t>
                            </m:r>
                          </m:e>
                        </m:d>
                      </m:sub>
                    </m:sSub>
                    <m:d>
                      <m:dPr>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𝜏</m:t>
                        </m:r>
                      </m:e>
                    </m:d>
                  </m:oMath>
                </a14:m>
                <a:r>
                  <a:rPr lang="en-US" sz="2400" dirty="0">
                    <a:solidFill>
                      <a:srgbClr val="222222"/>
                    </a:solidFill>
                    <a:cs typeface="Times New Roman" panose="02020603050405020304" pitchFamily="18" charset="0"/>
                  </a:rPr>
                  <a:t>, we want to go all the way to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𝑓</m:t>
                      </m:r>
                      <m:d>
                        <m:dPr>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𝑥</m:t>
                          </m:r>
                        </m:e>
                      </m:d>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𝜀</m:t>
                      </m:r>
                    </m:oMath>
                  </m:oMathPara>
                </a14:m>
                <a:endParaRPr lang="en-US" sz="2400" dirty="0">
                  <a:solidFill>
                    <a:srgbClr val="222222"/>
                  </a:solidFill>
                  <a:cs typeface="Times New Roman" panose="02020603050405020304" pitchFamily="18" charset="0"/>
                </a:endParaRPr>
              </a:p>
              <a:p>
                <a:pPr marL="0" indent="0">
                  <a:buNone/>
                </a:pPr>
                <a:r>
                  <a:rPr lang="en-US" sz="2400" dirty="0">
                    <a:solidFill>
                      <a:srgbClr val="222222"/>
                    </a:solidFill>
                    <a:cs typeface="Times New Roman" panose="02020603050405020304" pitchFamily="18" charset="0"/>
                  </a:rPr>
                  <a:t>How can we recover a fully flexible functional form?</a:t>
                </a:r>
              </a:p>
              <a:p>
                <a:pPr marL="457200" indent="-457200">
                  <a:buFont typeface="+mj-lt"/>
                  <a:buAutoNum type="arabicPeriod"/>
                </a:pPr>
                <a:r>
                  <a:rPr lang="en-US" sz="2400" dirty="0">
                    <a:solidFill>
                      <a:srgbClr val="222222"/>
                    </a:solidFill>
                    <a:cs typeface="Times New Roman" panose="02020603050405020304" pitchFamily="18" charset="0"/>
                  </a:rPr>
                  <a:t>Bin data (note: how should we bin?)</a:t>
                </a:r>
              </a:p>
              <a:p>
                <a:pPr marL="457200" indent="-457200">
                  <a:buFont typeface="+mj-lt"/>
                  <a:buAutoNum type="arabicPeriod"/>
                </a:pPr>
                <a:r>
                  <a:rPr lang="en-US" sz="2400" dirty="0">
                    <a:solidFill>
                      <a:srgbClr val="222222"/>
                    </a:solidFill>
                    <a:cs typeface="Times New Roman" panose="02020603050405020304" pitchFamily="18" charset="0"/>
                  </a:rPr>
                  <a:t>Locally average within bins (note: how should we weight?)</a:t>
                </a:r>
              </a:p>
              <a:p>
                <a:pPr marL="457200" indent="-457200">
                  <a:buFont typeface="+mj-lt"/>
                  <a:buAutoNum type="arabicPeriod"/>
                </a:pPr>
                <a:r>
                  <a:rPr lang="en-US" sz="2400" dirty="0">
                    <a:solidFill>
                      <a:srgbClr val="222222"/>
                    </a:solidFill>
                    <a:cs typeface="Times New Roman" panose="02020603050405020304" pitchFamily="18" charset="0"/>
                  </a:rPr>
                  <a:t>Smooth across bins (note: in which dimension?)</a:t>
                </a:r>
              </a:p>
              <a:p>
                <a:pPr marL="457200" indent="-457200">
                  <a:buFont typeface="+mj-lt"/>
                  <a:buAutoNum type="arabicPeriod"/>
                </a:pPr>
                <a:endParaRPr lang="en-US" sz="2400" dirty="0">
                  <a:solidFill>
                    <a:srgbClr val="222222"/>
                  </a:solidFill>
                  <a:cs typeface="Times New Roman" panose="02020603050405020304" pitchFamily="18" charset="0"/>
                </a:endParaRPr>
              </a:p>
              <a:p>
                <a:pPr marL="0" indent="0">
                  <a:buNone/>
                </a:pPr>
                <a:r>
                  <a:rPr lang="en-US" sz="2400" dirty="0">
                    <a:solidFill>
                      <a:srgbClr val="222222"/>
                    </a:solidFill>
                    <a:cs typeface="Times New Roman" panose="02020603050405020304" pitchFamily="18" charset="0"/>
                  </a:rPr>
                  <a:t>Note: we can also use </a:t>
                </a:r>
                <a:r>
                  <a:rPr lang="en-US" sz="2400" b="1" dirty="0">
                    <a:solidFill>
                      <a:srgbClr val="222222"/>
                    </a:solidFill>
                    <a:cs typeface="Times New Roman" panose="02020603050405020304" pitchFamily="18" charset="0"/>
                  </a:rPr>
                  <a:t>semiparametric </a:t>
                </a:r>
                <a:r>
                  <a:rPr lang="en-US" sz="2400" dirty="0">
                    <a:solidFill>
                      <a:srgbClr val="222222"/>
                    </a:solidFill>
                    <a:cs typeface="Times New Roman" panose="02020603050405020304" pitchFamily="18" charset="0"/>
                  </a:rPr>
                  <a:t>techniques, where we assume functional form for some covariates</a:t>
                </a:r>
              </a:p>
              <a:p>
                <a:pPr marL="0" indent="0">
                  <a:buNone/>
                </a:pPr>
                <a:endParaRPr lang="en-US" sz="2400" b="1" dirty="0">
                  <a:solidFill>
                    <a:srgbClr val="222222"/>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CA">
                    <a:noFill/>
                  </a:rPr>
                  <a:t> </a:t>
                </a:r>
              </a:p>
            </p:txBody>
          </p:sp>
        </mc:Fallback>
      </mc:AlternateContent>
    </p:spTree>
    <p:extLst>
      <p:ext uri="{BB962C8B-B14F-4D97-AF65-F5344CB8AC3E}">
        <p14:creationId xmlns:p14="http://schemas.microsoft.com/office/powerpoint/2010/main" val="8245016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668000" cy="624840"/>
          </a:xfrm>
        </p:spPr>
        <p:txBody>
          <a:bodyPr>
            <a:noAutofit/>
          </a:bodyPr>
          <a:lstStyle/>
          <a:p>
            <a:r>
              <a:rPr lang="en-US" sz="3600" dirty="0">
                <a:cs typeface="Times New Roman" panose="02020603050405020304" pitchFamily="18" charset="0"/>
              </a:rPr>
              <a:t>A “Simple” Implementation: Local Polynomial Regression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015391" cy="5141388"/>
              </a:xfrm>
            </p:spPr>
            <p:txBody>
              <a:bodyPr>
                <a:noAutofit/>
              </a:bodyPr>
              <a:lstStyle/>
              <a:p>
                <a:r>
                  <a:rPr lang="en-US" sz="2400" dirty="0">
                    <a:solidFill>
                      <a:srgbClr val="222222"/>
                    </a:solidFill>
                    <a:cs typeface="Times New Roman" panose="02020603050405020304" pitchFamily="18" charset="0"/>
                  </a:rPr>
                  <a:t>In OLS, it was possible to add in “power” terms: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𝛽</m:t>
                          </m:r>
                        </m:e>
                        <m:sub>
                          <m:r>
                            <a:rPr lang="en-US" sz="2400" b="0" i="1" smtClean="0">
                              <a:solidFill>
                                <a:srgbClr val="222222"/>
                              </a:solidFill>
                              <a:latin typeface="Cambria Math" panose="02040503050406030204" pitchFamily="18" charset="0"/>
                              <a:cs typeface="Times New Roman" panose="02020603050405020304" pitchFamily="18" charset="0"/>
                            </a:rPr>
                            <m:t>1</m:t>
                          </m:r>
                        </m:sub>
                      </m:sSub>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𝛽</m:t>
                          </m:r>
                        </m:e>
                        <m:sub>
                          <m:r>
                            <a:rPr lang="en-US" sz="2400" b="0" i="1" smtClean="0">
                              <a:solidFill>
                                <a:srgbClr val="222222"/>
                              </a:solidFill>
                              <a:latin typeface="Cambria Math" panose="02040503050406030204" pitchFamily="18" charset="0"/>
                              <a:cs typeface="Times New Roman" panose="02020603050405020304" pitchFamily="18" charset="0"/>
                            </a:rPr>
                            <m:t>2</m:t>
                          </m:r>
                        </m:sub>
                      </m:sSub>
                      <m:sSup>
                        <m:sSupPr>
                          <m:ctrlPr>
                            <a:rPr lang="en-US" sz="2400" b="0" i="1" smtClean="0">
                              <a:solidFill>
                                <a:srgbClr val="222222"/>
                              </a:solidFill>
                              <a:latin typeface="Cambria Math" panose="02040503050406030204" pitchFamily="18" charset="0"/>
                              <a:cs typeface="Times New Roman" panose="02020603050405020304" pitchFamily="18" charset="0"/>
                            </a:rPr>
                          </m:ctrlPr>
                        </m:sSupPr>
                        <m:e>
                          <m:r>
                            <a:rPr lang="en-US" sz="2400" b="0" i="1" smtClean="0">
                              <a:solidFill>
                                <a:srgbClr val="222222"/>
                              </a:solidFill>
                              <a:latin typeface="Cambria Math" panose="02040503050406030204" pitchFamily="18" charset="0"/>
                              <a:cs typeface="Times New Roman" panose="02020603050405020304" pitchFamily="18" charset="0"/>
                            </a:rPr>
                            <m:t>𝑥</m:t>
                          </m:r>
                        </m:e>
                        <m:sup>
                          <m:r>
                            <a:rPr lang="en-US" sz="2400" b="0" i="1" smtClean="0">
                              <a:solidFill>
                                <a:srgbClr val="222222"/>
                              </a:solidFill>
                              <a:latin typeface="Cambria Math" panose="02040503050406030204" pitchFamily="18" charset="0"/>
                              <a:cs typeface="Times New Roman" panose="02020603050405020304" pitchFamily="18" charset="0"/>
                            </a:rPr>
                            <m:t>2</m:t>
                          </m:r>
                        </m:sup>
                      </m:sSup>
                      <m:r>
                        <a:rPr lang="en-US" sz="2400" b="0" i="1" smtClean="0">
                          <a:solidFill>
                            <a:srgbClr val="222222"/>
                          </a:solidFill>
                          <a:latin typeface="Cambria Math" panose="02040503050406030204" pitchFamily="18" charset="0"/>
                          <a:cs typeface="Times New Roman" panose="02020603050405020304" pitchFamily="18" charset="0"/>
                        </a:rPr>
                        <m:t>+</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𝛽</m:t>
                          </m:r>
                        </m:e>
                        <m:sub>
                          <m:r>
                            <a:rPr lang="en-US" sz="2400" b="0" i="1" smtClean="0">
                              <a:solidFill>
                                <a:srgbClr val="222222"/>
                              </a:solidFill>
                              <a:latin typeface="Cambria Math" panose="02040503050406030204" pitchFamily="18" charset="0"/>
                              <a:cs typeface="Times New Roman" panose="02020603050405020304" pitchFamily="18" charset="0"/>
                            </a:rPr>
                            <m:t>3</m:t>
                          </m:r>
                        </m:sub>
                      </m:sSub>
                      <m:sSup>
                        <m:sSupPr>
                          <m:ctrlPr>
                            <a:rPr lang="en-US" sz="2400" b="0" i="1" smtClean="0">
                              <a:solidFill>
                                <a:srgbClr val="222222"/>
                              </a:solidFill>
                              <a:latin typeface="Cambria Math" panose="02040503050406030204" pitchFamily="18" charset="0"/>
                              <a:cs typeface="Times New Roman" panose="02020603050405020304" pitchFamily="18" charset="0"/>
                            </a:rPr>
                          </m:ctrlPr>
                        </m:sSupPr>
                        <m:e>
                          <m:r>
                            <a:rPr lang="en-US" sz="2400" b="0" i="1" smtClean="0">
                              <a:solidFill>
                                <a:srgbClr val="222222"/>
                              </a:solidFill>
                              <a:latin typeface="Cambria Math" panose="02040503050406030204" pitchFamily="18" charset="0"/>
                              <a:cs typeface="Times New Roman" panose="02020603050405020304" pitchFamily="18" charset="0"/>
                            </a:rPr>
                            <m:t>𝑥</m:t>
                          </m:r>
                        </m:e>
                        <m:sup>
                          <m:r>
                            <a:rPr lang="en-US" sz="2400" b="0" i="1" smtClean="0">
                              <a:solidFill>
                                <a:srgbClr val="222222"/>
                              </a:solidFill>
                              <a:latin typeface="Cambria Math" panose="02040503050406030204" pitchFamily="18" charset="0"/>
                              <a:cs typeface="Times New Roman" panose="02020603050405020304" pitchFamily="18" charset="0"/>
                            </a:rPr>
                            <m:t>3</m:t>
                          </m:r>
                        </m:sup>
                      </m:sSup>
                      <m:r>
                        <a:rPr lang="en-US" sz="2400" b="0" i="1" smtClean="0">
                          <a:solidFill>
                            <a:srgbClr val="222222"/>
                          </a:solidFill>
                          <a:latin typeface="Cambria Math" panose="02040503050406030204" pitchFamily="18" charset="0"/>
                          <a:cs typeface="Times New Roman" panose="02020603050405020304" pitchFamily="18" charset="0"/>
                        </a:rPr>
                        <m:t>+ …+</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𝛽</m:t>
                          </m:r>
                        </m:e>
                        <m:sub>
                          <m:r>
                            <a:rPr lang="en-US" sz="2400" b="0" i="1" smtClean="0">
                              <a:solidFill>
                                <a:srgbClr val="222222"/>
                              </a:solidFill>
                              <a:latin typeface="Cambria Math" panose="02040503050406030204" pitchFamily="18" charset="0"/>
                              <a:cs typeface="Times New Roman" panose="02020603050405020304" pitchFamily="18" charset="0"/>
                            </a:rPr>
                            <m:t>𝑝</m:t>
                          </m:r>
                        </m:sub>
                      </m:sSub>
                      <m:sSup>
                        <m:sSupPr>
                          <m:ctrlPr>
                            <a:rPr lang="en-US" sz="2400" b="0" i="1" smtClean="0">
                              <a:solidFill>
                                <a:srgbClr val="222222"/>
                              </a:solidFill>
                              <a:latin typeface="Cambria Math" panose="02040503050406030204" pitchFamily="18" charset="0"/>
                              <a:cs typeface="Times New Roman" panose="02020603050405020304" pitchFamily="18" charset="0"/>
                            </a:rPr>
                          </m:ctrlPr>
                        </m:sSupPr>
                        <m:e>
                          <m:r>
                            <a:rPr lang="en-US" sz="2400" b="0" i="1" smtClean="0">
                              <a:solidFill>
                                <a:srgbClr val="222222"/>
                              </a:solidFill>
                              <a:latin typeface="Cambria Math" panose="02040503050406030204" pitchFamily="18" charset="0"/>
                              <a:cs typeface="Times New Roman" panose="02020603050405020304" pitchFamily="18" charset="0"/>
                            </a:rPr>
                            <m:t>𝑥</m:t>
                          </m:r>
                        </m:e>
                        <m:sup>
                          <m:r>
                            <a:rPr lang="en-US" sz="2400" b="0" i="1" smtClean="0">
                              <a:solidFill>
                                <a:srgbClr val="222222"/>
                              </a:solidFill>
                              <a:latin typeface="Cambria Math" panose="02040503050406030204" pitchFamily="18" charset="0"/>
                              <a:cs typeface="Times New Roman" panose="02020603050405020304" pitchFamily="18" charset="0"/>
                            </a:rPr>
                            <m:t>𝑝</m:t>
                          </m:r>
                        </m:sup>
                      </m:sSup>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𝜀</m:t>
                      </m:r>
                    </m:oMath>
                  </m:oMathPara>
                </a14:m>
                <a:endParaRPr lang="en-US" sz="2400" dirty="0">
                  <a:solidFill>
                    <a:srgbClr val="222222"/>
                  </a:solidFill>
                  <a:cs typeface="Times New Roman" panose="02020603050405020304" pitchFamily="18" charset="0"/>
                </a:endParaRPr>
              </a:p>
              <a:p>
                <a:r>
                  <a:rPr lang="en-US" sz="2400" dirty="0">
                    <a:solidFill>
                      <a:srgbClr val="222222"/>
                    </a:solidFill>
                    <a:cs typeface="Times New Roman" panose="02020603050405020304" pitchFamily="18" charset="0"/>
                  </a:rPr>
                  <a:t>We make this nonparametric by </a:t>
                </a:r>
                <a:r>
                  <a:rPr lang="en-US" sz="2400" b="1" dirty="0">
                    <a:solidFill>
                      <a:srgbClr val="222222"/>
                    </a:solidFill>
                    <a:cs typeface="Times New Roman" panose="02020603050405020304" pitchFamily="18" charset="0"/>
                  </a:rPr>
                  <a:t>weighting </a:t>
                </a:r>
                <a:r>
                  <a:rPr lang="en-US" sz="2400" dirty="0">
                    <a:solidFill>
                      <a:srgbClr val="222222"/>
                    </a:solidFill>
                    <a:cs typeface="Times New Roman" panose="02020603050405020304" pitchFamily="18" charset="0"/>
                  </a:rPr>
                  <a:t>observations around a focal point </a:t>
                </a:r>
                <a14:m>
                  <m:oMath xmlns:m="http://schemas.openxmlformats.org/officeDocument/2006/math">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𝑥</m:t>
                        </m:r>
                      </m:e>
                      <m:sub>
                        <m:r>
                          <a:rPr lang="en-US" sz="2400" b="0" i="1" smtClean="0">
                            <a:solidFill>
                              <a:srgbClr val="222222"/>
                            </a:solidFill>
                            <a:latin typeface="Cambria Math" panose="02040503050406030204" pitchFamily="18" charset="0"/>
                            <a:cs typeface="Times New Roman" panose="02020603050405020304" pitchFamily="18" charset="0"/>
                          </a:rPr>
                          <m:t>0</m:t>
                        </m:r>
                      </m:sub>
                    </m:sSub>
                  </m:oMath>
                </a14:m>
                <a:r>
                  <a:rPr lang="en-US" sz="2400" dirty="0">
                    <a:solidFill>
                      <a:srgbClr val="222222"/>
                    </a:solidFill>
                    <a:cs typeface="Times New Roman" panose="02020603050405020304" pitchFamily="18" charset="0"/>
                  </a:rPr>
                  <a:t> using a </a:t>
                </a:r>
                <a:r>
                  <a:rPr lang="en-US" sz="2400" b="1" dirty="0">
                    <a:solidFill>
                      <a:srgbClr val="222222"/>
                    </a:solidFill>
                    <a:cs typeface="Times New Roman" panose="02020603050405020304" pitchFamily="18" charset="0"/>
                  </a:rPr>
                  <a:t>kernel </a:t>
                </a:r>
                <a14:m>
                  <m:oMath xmlns:m="http://schemas.openxmlformats.org/officeDocument/2006/math">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𝑤</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𝐾</m:t>
                    </m:r>
                    <m:r>
                      <a:rPr lang="en-US" sz="2400" b="0" i="1" smtClean="0">
                        <a:solidFill>
                          <a:srgbClr val="222222"/>
                        </a:solidFill>
                        <a:latin typeface="Cambria Math" panose="02040503050406030204" pitchFamily="18" charset="0"/>
                        <a:cs typeface="Times New Roman" panose="02020603050405020304" pitchFamily="18" charset="0"/>
                      </a:rPr>
                      <m:t>[</m:t>
                    </m:r>
                    <m:f>
                      <m:fPr>
                        <m:ctrlPr>
                          <a:rPr lang="en-US" sz="2400" b="0" i="1" smtClean="0">
                            <a:solidFill>
                              <a:srgbClr val="222222"/>
                            </a:solidFill>
                            <a:latin typeface="Cambria Math" panose="02040503050406030204" pitchFamily="18" charset="0"/>
                            <a:cs typeface="Times New Roman" panose="02020603050405020304" pitchFamily="18" charset="0"/>
                          </a:rPr>
                        </m:ctrlPr>
                      </m:fPr>
                      <m:num>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𝑥</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r>
                          <a:rPr lang="en-US" sz="2400" b="0" i="1" smtClean="0">
                            <a:solidFill>
                              <a:srgbClr val="222222"/>
                            </a:solidFill>
                            <a:latin typeface="Cambria Math" panose="02040503050406030204" pitchFamily="18" charset="0"/>
                            <a:cs typeface="Times New Roman" panose="02020603050405020304" pitchFamily="18" charset="0"/>
                          </a:rPr>
                          <m:t>−</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𝑥</m:t>
                            </m:r>
                          </m:e>
                          <m:sub>
                            <m:r>
                              <a:rPr lang="en-US" sz="2400" b="0" i="1" smtClean="0">
                                <a:solidFill>
                                  <a:srgbClr val="222222"/>
                                </a:solidFill>
                                <a:latin typeface="Cambria Math" panose="02040503050406030204" pitchFamily="18" charset="0"/>
                                <a:cs typeface="Times New Roman" panose="02020603050405020304" pitchFamily="18" charset="0"/>
                              </a:rPr>
                              <m:t>0</m:t>
                            </m:r>
                          </m:sub>
                        </m:sSub>
                      </m:num>
                      <m:den>
                        <m:r>
                          <a:rPr lang="en-US" sz="2400" b="0" i="1" smtClean="0">
                            <a:solidFill>
                              <a:srgbClr val="222222"/>
                            </a:solidFill>
                            <a:latin typeface="Cambria Math" panose="02040503050406030204" pitchFamily="18" charset="0"/>
                            <a:cs typeface="Times New Roman" panose="02020603050405020304" pitchFamily="18" charset="0"/>
                          </a:rPr>
                          <m:t>h</m:t>
                        </m:r>
                      </m:den>
                    </m:f>
                    <m:r>
                      <a:rPr lang="en-US" sz="2400" b="0" i="1" smtClean="0">
                        <a:solidFill>
                          <a:srgbClr val="222222"/>
                        </a:solidFill>
                        <a:latin typeface="Cambria Math" panose="02040503050406030204" pitchFamily="18" charset="0"/>
                        <a:cs typeface="Times New Roman" panose="02020603050405020304" pitchFamily="18" charset="0"/>
                      </a:rPr>
                      <m:t>]</m:t>
                    </m:r>
                  </m:oMath>
                </a14:m>
                <a:endParaRPr lang="en-US" sz="2400" dirty="0">
                  <a:solidFill>
                    <a:srgbClr val="222222"/>
                  </a:solidFill>
                  <a:cs typeface="Times New Roman" panose="02020603050405020304" pitchFamily="18" charset="0"/>
                </a:endParaRPr>
              </a:p>
              <a:p>
                <a:pPr lvl="1"/>
                <a:r>
                  <a:rPr lang="en-US" sz="2400" dirty="0">
                    <a:solidFill>
                      <a:srgbClr val="222222"/>
                    </a:solidFill>
                    <a:cs typeface="Times New Roman" panose="02020603050405020304" pitchFamily="18" charset="0"/>
                  </a:rPr>
                  <a:t>Can vary </a:t>
                </a:r>
                <a14:m>
                  <m:oMath xmlns:m="http://schemas.openxmlformats.org/officeDocument/2006/math">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𝑥</m:t>
                        </m:r>
                      </m:e>
                      <m:sub>
                        <m:r>
                          <a:rPr lang="en-US" sz="2400" b="0" i="1" smtClean="0">
                            <a:solidFill>
                              <a:srgbClr val="222222"/>
                            </a:solidFill>
                            <a:latin typeface="Cambria Math" panose="02040503050406030204" pitchFamily="18" charset="0"/>
                            <a:cs typeface="Times New Roman" panose="02020603050405020304" pitchFamily="18" charset="0"/>
                          </a:rPr>
                          <m:t>0</m:t>
                        </m:r>
                      </m:sub>
                    </m:sSub>
                  </m:oMath>
                </a14:m>
                <a:r>
                  <a:rPr lang="en-US" sz="2400" dirty="0">
                    <a:solidFill>
                      <a:srgbClr val="222222"/>
                    </a:solidFill>
                    <a:cs typeface="Times New Roman" panose="02020603050405020304" pitchFamily="18" charset="0"/>
                  </a:rPr>
                  <a:t> across bins or repeat for all observations </a:t>
                </a:r>
                <a14:m>
                  <m:oMath xmlns:m="http://schemas.openxmlformats.org/officeDocument/2006/math">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𝑥</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oMath>
                </a14:m>
                <a:r>
                  <a:rPr lang="en-US" sz="2400" dirty="0">
                    <a:solidFill>
                      <a:srgbClr val="222222"/>
                    </a:solidFill>
                    <a:cs typeface="Times New Roman" panose="02020603050405020304" pitchFamily="18" charset="0"/>
                  </a:rPr>
                  <a:t> </a:t>
                </a:r>
              </a:p>
              <a:p>
                <a:pPr lvl="1"/>
                <a:r>
                  <a:rPr lang="en-US" sz="2400" dirty="0">
                    <a:solidFill>
                      <a:srgbClr val="222222"/>
                    </a:solidFill>
                    <a:cs typeface="Times New Roman" panose="02020603050405020304" pitchFamily="18" charset="0"/>
                  </a:rPr>
                  <a:t>Where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h</m:t>
                    </m:r>
                  </m:oMath>
                </a14:m>
                <a:r>
                  <a:rPr lang="en-US" sz="2400" dirty="0">
                    <a:solidFill>
                      <a:srgbClr val="222222"/>
                    </a:solidFill>
                    <a:cs typeface="Times New Roman" panose="02020603050405020304" pitchFamily="18" charset="0"/>
                  </a:rPr>
                  <a:t> is a bandwidth (researcher-selected)</a:t>
                </a:r>
              </a:p>
              <a:p>
                <a:pPr lvl="1"/>
                <a:r>
                  <a:rPr lang="en-US" sz="2400" dirty="0">
                    <a:solidFill>
                      <a:srgbClr val="222222"/>
                    </a:solidFill>
                    <a:cs typeface="Times New Roman" panose="02020603050405020304" pitchFamily="18" charset="0"/>
                  </a:rPr>
                  <a:t>Additional parameters include smoothing and tilt parameters (deferred)</a:t>
                </a:r>
              </a:p>
              <a:p>
                <a:pPr lvl="1"/>
                <a:endParaRPr lang="en-US" sz="2400" dirty="0">
                  <a:solidFill>
                    <a:srgbClr val="222222"/>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015391" cy="5141388"/>
              </a:xfrm>
              <a:blipFill>
                <a:blip r:embed="rId3"/>
                <a:stretch>
                  <a:fillRect l="-426"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4FA19591-9CDB-ED56-3AD7-E8614A616C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2203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Nonparametric Estimation in Practice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Autofit/>
          </a:bodyPr>
          <a:lstStyle/>
          <a:p>
            <a:r>
              <a:rPr lang="en-US" sz="2400" b="1" dirty="0">
                <a:solidFill>
                  <a:srgbClr val="222222"/>
                </a:solidFill>
                <a:cs typeface="Times New Roman" panose="02020603050405020304" pitchFamily="18" charset="0"/>
              </a:rPr>
              <a:t>Always </a:t>
            </a:r>
            <a:r>
              <a:rPr lang="en-US" sz="2400" dirty="0">
                <a:solidFill>
                  <a:srgbClr val="222222"/>
                </a:solidFill>
                <a:cs typeface="Times New Roman" panose="02020603050405020304" pitchFamily="18" charset="0"/>
              </a:rPr>
              <a:t>include </a:t>
            </a:r>
            <a:r>
              <a:rPr lang="en-US" sz="2400" dirty="0" err="1">
                <a:solidFill>
                  <a:srgbClr val="222222"/>
                </a:solidFill>
                <a:cs typeface="Times New Roman" panose="02020603050405020304" pitchFamily="18" charset="0"/>
              </a:rPr>
              <a:t>binscatters</a:t>
            </a:r>
            <a:r>
              <a:rPr lang="en-US" sz="2400" dirty="0">
                <a:solidFill>
                  <a:srgbClr val="222222"/>
                </a:solidFill>
                <a:cs typeface="Times New Roman" panose="02020603050405020304" pitchFamily="18" charset="0"/>
              </a:rPr>
              <a:t> of your main relationships! </a:t>
            </a:r>
          </a:p>
          <a:p>
            <a:pPr lvl="1"/>
            <a:r>
              <a:rPr lang="en-US" sz="2400" dirty="0">
                <a:solidFill>
                  <a:srgbClr val="222222"/>
                </a:solidFill>
                <a:cs typeface="Times New Roman" panose="02020603050405020304" pitchFamily="18" charset="0"/>
              </a:rPr>
              <a:t>This motivates nearly everything and covers a multitude of econometric sins</a:t>
            </a:r>
          </a:p>
          <a:p>
            <a:r>
              <a:rPr lang="en-US" sz="2400" b="1" dirty="0">
                <a:solidFill>
                  <a:srgbClr val="222222"/>
                </a:solidFill>
                <a:cs typeface="Times New Roman" panose="02020603050405020304" pitchFamily="18" charset="0"/>
              </a:rPr>
              <a:t>Cross-validation: </a:t>
            </a:r>
            <a:r>
              <a:rPr lang="en-US" sz="2400" dirty="0">
                <a:solidFill>
                  <a:srgbClr val="222222"/>
                </a:solidFill>
                <a:cs typeface="Times New Roman" panose="02020603050405020304" pitchFamily="18" charset="0"/>
              </a:rPr>
              <a:t>lots of methods to make sure your parameters are well-chosen</a:t>
            </a:r>
          </a:p>
          <a:p>
            <a:pPr lvl="1"/>
            <a:r>
              <a:rPr lang="en-US" sz="2400" dirty="0">
                <a:solidFill>
                  <a:srgbClr val="222222"/>
                </a:solidFill>
                <a:cs typeface="Times New Roman" panose="02020603050405020304" pitchFamily="18" charset="0"/>
              </a:rPr>
              <a:t>See “LOOCV” (Leave-one-out cross-validation) in R</a:t>
            </a:r>
          </a:p>
          <a:p>
            <a:pPr lvl="1"/>
            <a:r>
              <a:rPr lang="en-US" sz="2400" dirty="0">
                <a:solidFill>
                  <a:srgbClr val="222222"/>
                </a:solidFill>
                <a:cs typeface="Times New Roman" panose="02020603050405020304" pitchFamily="18" charset="0"/>
              </a:rPr>
              <a:t>Helps to reduce dependence on outliers and single observations</a:t>
            </a:r>
          </a:p>
          <a:p>
            <a:r>
              <a:rPr lang="en-US" sz="2400" b="1" dirty="0">
                <a:solidFill>
                  <a:srgbClr val="222222"/>
                </a:solidFill>
                <a:cs typeface="Times New Roman" panose="02020603050405020304" pitchFamily="18" charset="0"/>
              </a:rPr>
              <a:t>Outliers: </a:t>
            </a:r>
            <a:r>
              <a:rPr lang="en-US" sz="2400" dirty="0">
                <a:solidFill>
                  <a:srgbClr val="222222"/>
                </a:solidFill>
                <a:cs typeface="Times New Roman" panose="02020603050405020304" pitchFamily="18" charset="0"/>
              </a:rPr>
              <a:t>can sabotage your model just as in OLS</a:t>
            </a:r>
          </a:p>
          <a:p>
            <a:pPr lvl="1"/>
            <a:r>
              <a:rPr lang="en-US" sz="2400" dirty="0">
                <a:solidFill>
                  <a:srgbClr val="222222"/>
                </a:solidFill>
                <a:cs typeface="Times New Roman" panose="02020603050405020304" pitchFamily="18" charset="0"/>
              </a:rPr>
              <a:t>Compare model with important quantiles</a:t>
            </a:r>
          </a:p>
          <a:p>
            <a:pPr lvl="1"/>
            <a:r>
              <a:rPr lang="en-US" sz="2400" dirty="0">
                <a:solidFill>
                  <a:srgbClr val="222222"/>
                </a:solidFill>
                <a:cs typeface="Times New Roman" panose="02020603050405020304" pitchFamily="18" charset="0"/>
              </a:rPr>
              <a:t>Trim/</a:t>
            </a:r>
            <a:r>
              <a:rPr lang="en-US" sz="2400" dirty="0" err="1">
                <a:solidFill>
                  <a:srgbClr val="222222"/>
                </a:solidFill>
                <a:cs typeface="Times New Roman" panose="02020603050405020304" pitchFamily="18" charset="0"/>
              </a:rPr>
              <a:t>windsorize</a:t>
            </a:r>
            <a:r>
              <a:rPr lang="en-US" sz="2400" dirty="0">
                <a:solidFill>
                  <a:srgbClr val="222222"/>
                </a:solidFill>
                <a:cs typeface="Times New Roman" panose="02020603050405020304" pitchFamily="18" charset="0"/>
              </a:rPr>
              <a:t> your data as a robustness check</a:t>
            </a:r>
          </a:p>
          <a:p>
            <a:r>
              <a:rPr lang="en-US" sz="2400" b="1" dirty="0">
                <a:solidFill>
                  <a:srgbClr val="222222"/>
                </a:solidFill>
                <a:cs typeface="Times New Roman" panose="02020603050405020304" pitchFamily="18" charset="0"/>
              </a:rPr>
              <a:t>Other problems: </a:t>
            </a:r>
          </a:p>
          <a:p>
            <a:pPr lvl="1"/>
            <a:r>
              <a:rPr lang="en-US" sz="2400" dirty="0">
                <a:solidFill>
                  <a:srgbClr val="222222"/>
                </a:solidFill>
                <a:cs typeface="Times New Roman" panose="02020603050405020304" pitchFamily="18" charset="0"/>
              </a:rPr>
              <a:t>Estimators perform more poorly at </a:t>
            </a:r>
            <a:r>
              <a:rPr lang="en-US" sz="2400" b="1" dirty="0">
                <a:solidFill>
                  <a:srgbClr val="222222"/>
                </a:solidFill>
                <a:cs typeface="Times New Roman" panose="02020603050405020304" pitchFamily="18" charset="0"/>
              </a:rPr>
              <a:t>boundaries </a:t>
            </a:r>
            <a:r>
              <a:rPr lang="en-US" sz="2400" dirty="0">
                <a:solidFill>
                  <a:srgbClr val="222222"/>
                </a:solidFill>
                <a:cs typeface="Times New Roman" panose="02020603050405020304" pitchFamily="18" charset="0"/>
              </a:rPr>
              <a:t>of data</a:t>
            </a:r>
          </a:p>
          <a:p>
            <a:pPr lvl="1"/>
            <a:r>
              <a:rPr lang="en-US" sz="2400" dirty="0">
                <a:solidFill>
                  <a:srgbClr val="222222"/>
                </a:solidFill>
                <a:cs typeface="Times New Roman" panose="02020603050405020304" pitchFamily="18" charset="0"/>
              </a:rPr>
              <a:t>Computationally intensive</a:t>
            </a:r>
          </a:p>
          <a:p>
            <a:pPr lvl="1"/>
            <a:endParaRPr lang="en-US" sz="2400" dirty="0">
              <a:solidFill>
                <a:srgbClr val="222222"/>
              </a:solidFill>
              <a:cs typeface="Times New Roman" panose="02020603050405020304" pitchFamily="18" charset="0"/>
            </a:endParaRPr>
          </a:p>
          <a:p>
            <a:pPr marL="0" indent="0">
              <a:buNone/>
            </a:pPr>
            <a:endParaRPr lang="en-US" sz="2400" b="1" dirty="0">
              <a:solidFill>
                <a:srgbClr val="222222"/>
              </a:solidFill>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DFAE2A43-A32A-5BDE-D987-F172B4DD2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8471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Conditional Density Estimation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Autofit/>
              </a:bodyPr>
              <a:lstStyle/>
              <a:p>
                <a:r>
                  <a:rPr lang="en-US" sz="2400" dirty="0">
                    <a:solidFill>
                      <a:srgbClr val="222222"/>
                    </a:solidFill>
                    <a:cs typeface="Times New Roman" panose="02020603050405020304" pitchFamily="18" charset="0"/>
                  </a:rPr>
                  <a:t>Goal isn’t just to estimate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𝐹</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oMath>
                </a14:m>
                <a:r>
                  <a:rPr lang="en-US" sz="2400" dirty="0">
                    <a:solidFill>
                      <a:srgbClr val="222222"/>
                    </a:solidFill>
                    <a:cs typeface="Times New Roman" panose="02020603050405020304" pitchFamily="18" charset="0"/>
                  </a:rPr>
                  <a:t>, but rather the full density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𝐹</m:t>
                    </m:r>
                    <m:d>
                      <m:dPr>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𝑦</m:t>
                        </m:r>
                      </m:e>
                      <m:e>
                        <m:r>
                          <a:rPr lang="en-US" sz="2400" b="0" i="1" smtClean="0">
                            <a:solidFill>
                              <a:srgbClr val="222222"/>
                            </a:solidFill>
                            <a:latin typeface="Cambria Math" panose="02040503050406030204" pitchFamily="18" charset="0"/>
                            <a:cs typeface="Times New Roman" panose="02020603050405020304" pitchFamily="18" charset="0"/>
                          </a:rPr>
                          <m:t>𝑥</m:t>
                        </m:r>
                      </m:e>
                    </m:d>
                  </m:oMath>
                </a14:m>
                <a:endParaRPr lang="en-US" sz="2400" b="0" dirty="0">
                  <a:solidFill>
                    <a:srgbClr val="222222"/>
                  </a:solidFill>
                  <a:cs typeface="Times New Roman" panose="02020603050405020304" pitchFamily="18" charset="0"/>
                </a:endParaRPr>
              </a:p>
              <a:p>
                <a:pPr lvl="1"/>
                <a:r>
                  <a:rPr lang="en-US" sz="2400" dirty="0">
                    <a:solidFill>
                      <a:srgbClr val="222222"/>
                    </a:solidFill>
                    <a:cs typeface="Times New Roman" panose="02020603050405020304" pitchFamily="18" charset="0"/>
                  </a:rPr>
                  <a:t>In linear/quantile regression, we got pieces of this</a:t>
                </a:r>
              </a:p>
              <a:p>
                <a:pPr lvl="1"/>
                <a:r>
                  <a:rPr lang="en-US" sz="2400" dirty="0">
                    <a:solidFill>
                      <a:srgbClr val="222222"/>
                    </a:solidFill>
                    <a:cs typeface="Times New Roman" panose="02020603050405020304" pitchFamily="18" charset="0"/>
                  </a:rPr>
                  <a:t>What do we need in order to get back the </a:t>
                </a:r>
                <a:r>
                  <a:rPr lang="en-US" sz="2400" b="1" dirty="0">
                    <a:solidFill>
                      <a:srgbClr val="222222"/>
                    </a:solidFill>
                    <a:cs typeface="Times New Roman" panose="02020603050405020304" pitchFamily="18" charset="0"/>
                  </a:rPr>
                  <a:t>full density? </a:t>
                </a:r>
              </a:p>
              <a:p>
                <a:r>
                  <a:rPr lang="en-US" sz="2400" dirty="0">
                    <a:solidFill>
                      <a:srgbClr val="222222"/>
                    </a:solidFill>
                    <a:cs typeface="Times New Roman" panose="02020603050405020304" pitchFamily="18" charset="0"/>
                  </a:rPr>
                  <a:t>This is a type of </a:t>
                </a:r>
                <a:r>
                  <a:rPr lang="en-US" sz="2400" b="1" dirty="0">
                    <a:solidFill>
                      <a:srgbClr val="222222"/>
                    </a:solidFill>
                    <a:cs typeface="Times New Roman" panose="02020603050405020304" pitchFamily="18" charset="0"/>
                  </a:rPr>
                  <a:t>machine learning</a:t>
                </a:r>
              </a:p>
              <a:p>
                <a:pPr lvl="1"/>
                <a:r>
                  <a:rPr lang="en-US" sz="2400" dirty="0">
                    <a:solidFill>
                      <a:srgbClr val="222222"/>
                    </a:solidFill>
                    <a:cs typeface="Times New Roman" panose="02020603050405020304" pitchFamily="18" charset="0"/>
                  </a:rPr>
                  <a:t>Requires defining a loss function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𝐿</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𝑝</m:t>
                    </m:r>
                    <m:r>
                      <a:rPr lang="en-US" sz="2400" b="0" i="1" smtClean="0">
                        <a:solidFill>
                          <a:srgbClr val="222222"/>
                        </a:solidFill>
                        <a:latin typeface="Cambria Math" panose="02040503050406030204" pitchFamily="18" charset="0"/>
                        <a:cs typeface="Times New Roman" panose="02020603050405020304" pitchFamily="18" charset="0"/>
                      </a:rPr>
                      <m:t>,</m:t>
                    </m:r>
                    <m:acc>
                      <m:accPr>
                        <m:chr m:val="̂"/>
                        <m:ctrlPr>
                          <a:rPr lang="en-US" sz="2400" b="0" i="1" smtClean="0">
                            <a:solidFill>
                              <a:srgbClr val="222222"/>
                            </a:solidFill>
                            <a:latin typeface="Cambria Math" panose="02040503050406030204" pitchFamily="18" charset="0"/>
                            <a:cs typeface="Times New Roman" panose="02020603050405020304" pitchFamily="18" charset="0"/>
                          </a:rPr>
                        </m:ctrlPr>
                      </m:accPr>
                      <m:e>
                        <m:r>
                          <a:rPr lang="en-US" sz="2400" b="0" i="1" smtClean="0">
                            <a:solidFill>
                              <a:srgbClr val="222222"/>
                            </a:solidFill>
                            <a:latin typeface="Cambria Math" panose="02040503050406030204" pitchFamily="18" charset="0"/>
                            <a:cs typeface="Times New Roman" panose="02020603050405020304" pitchFamily="18" charset="0"/>
                          </a:rPr>
                          <m:t>𝑝</m:t>
                        </m:r>
                      </m:e>
                    </m:acc>
                    <m:r>
                      <a:rPr lang="en-US" sz="2400" b="0" i="1" smtClean="0">
                        <a:solidFill>
                          <a:srgbClr val="222222"/>
                        </a:solidFill>
                        <a:latin typeface="Cambria Math" panose="02040503050406030204" pitchFamily="18" charset="0"/>
                        <a:cs typeface="Times New Roman" panose="02020603050405020304" pitchFamily="18" charset="0"/>
                      </a:rPr>
                      <m:t>)</m:t>
                    </m:r>
                  </m:oMath>
                </a14:m>
                <a:r>
                  <a:rPr lang="en-US" sz="2400" dirty="0">
                    <a:solidFill>
                      <a:srgbClr val="222222"/>
                    </a:solidFill>
                    <a:cs typeface="Times New Roman" panose="02020603050405020304" pitchFamily="18" charset="0"/>
                  </a:rPr>
                  <a:t> as the difference between </a:t>
                </a:r>
              </a:p>
              <a:p>
                <a:pPr lvl="1"/>
                <a:r>
                  <a:rPr lang="en-US" sz="2400" dirty="0">
                    <a:solidFill>
                      <a:srgbClr val="222222"/>
                    </a:solidFill>
                    <a:cs typeface="Times New Roman" panose="02020603050405020304" pitchFamily="18" charset="0"/>
                  </a:rPr>
                  <a:t>True probabilities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𝑝</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oMath>
                </a14:m>
                <a:r>
                  <a:rPr lang="en-US" sz="2400" dirty="0">
                    <a:solidFill>
                      <a:srgbClr val="222222"/>
                    </a:solidFill>
                    <a:cs typeface="Times New Roman" panose="02020603050405020304" pitchFamily="18" charset="0"/>
                  </a:rPr>
                  <a:t> </a:t>
                </a:r>
              </a:p>
              <a:p>
                <a:pPr lvl="1"/>
                <a:r>
                  <a:rPr lang="en-US" sz="2400" dirty="0">
                    <a:solidFill>
                      <a:srgbClr val="222222"/>
                    </a:solidFill>
                    <a:cs typeface="Times New Roman" panose="02020603050405020304" pitchFamily="18" charset="0"/>
                  </a:rPr>
                  <a:t>Predicted probabilities </a:t>
                </a:r>
                <a14:m>
                  <m:oMath xmlns:m="http://schemas.openxmlformats.org/officeDocument/2006/math">
                    <m:acc>
                      <m:accPr>
                        <m:chr m:val="̂"/>
                        <m:ctrlPr>
                          <a:rPr lang="en-US" sz="2400" b="0" i="1" smtClean="0">
                            <a:solidFill>
                              <a:srgbClr val="222222"/>
                            </a:solidFill>
                            <a:latin typeface="Cambria Math" panose="02040503050406030204" pitchFamily="18" charset="0"/>
                            <a:cs typeface="Times New Roman" panose="02020603050405020304" pitchFamily="18" charset="0"/>
                          </a:rPr>
                        </m:ctrlPr>
                      </m:accPr>
                      <m:e>
                        <m:r>
                          <a:rPr lang="en-US" sz="2400" b="0" i="1" smtClean="0">
                            <a:solidFill>
                              <a:srgbClr val="222222"/>
                            </a:solidFill>
                            <a:latin typeface="Cambria Math" panose="02040503050406030204" pitchFamily="18" charset="0"/>
                            <a:cs typeface="Times New Roman" panose="02020603050405020304" pitchFamily="18" charset="0"/>
                          </a:rPr>
                          <m:t>𝑝</m:t>
                        </m:r>
                      </m:e>
                    </m:acc>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oMath>
                </a14:m>
                <a:endParaRPr lang="en-US" sz="2400" dirty="0">
                  <a:solidFill>
                    <a:srgbClr val="222222"/>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t="-1305"/>
                </a:stretch>
              </a:blipFill>
            </p:spPr>
            <p:txBody>
              <a:bodyPr/>
              <a:lstStyle/>
              <a:p>
                <a:r>
                  <a:rPr lang="en-US">
                    <a:noFill/>
                  </a:rPr>
                  <a:t> </a:t>
                </a:r>
              </a:p>
            </p:txBody>
          </p:sp>
        </mc:Fallback>
      </mc:AlternateContent>
    </p:spTree>
    <p:extLst>
      <p:ext uri="{BB962C8B-B14F-4D97-AF65-F5344CB8AC3E}">
        <p14:creationId xmlns:p14="http://schemas.microsoft.com/office/powerpoint/2010/main" val="2907079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C301DE-18B6-D8C1-CCC0-CC4D1FD11E4E}"/>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C9BE2555-1317-D115-21A3-4B9FA366C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useBgFill="1">
        <p:nvSpPr>
          <p:cNvPr id="1033" name="Rectangle 1032">
            <a:extLst>
              <a:ext uri="{FF2B5EF4-FFF2-40B4-BE49-F238E27FC236}">
                <a16:creationId xmlns:a16="http://schemas.microsoft.com/office/drawing/2014/main" id="{CCAA88A2-6D24-FBA1-87A5-3A4D913D0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035" name="Rectangle 1034">
            <a:extLst>
              <a:ext uri="{FF2B5EF4-FFF2-40B4-BE49-F238E27FC236}">
                <a16:creationId xmlns:a16="http://schemas.microsoft.com/office/drawing/2014/main" id="{43A7E57D-A592-2C80-BAC4-2CD8CEFAA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8C9484D2-76F5-65EF-6B30-B3E49ADC109A}"/>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5400">
                <a:solidFill>
                  <a:srgbClr val="FFFFFF"/>
                </a:solidFill>
                <a:latin typeface="+mj-lt"/>
              </a:rPr>
              <a:t>Synthetic Control </a:t>
            </a:r>
          </a:p>
        </p:txBody>
      </p:sp>
      <p:sp>
        <p:nvSpPr>
          <p:cNvPr id="1037" name="Rectangle 1036">
            <a:extLst>
              <a:ext uri="{FF2B5EF4-FFF2-40B4-BE49-F238E27FC236}">
                <a16:creationId xmlns:a16="http://schemas.microsoft.com/office/drawing/2014/main" id="{0C833915-0B9A-8C31-6B3A-EC1E2C4D4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039" name="Rectangle 1038">
            <a:extLst>
              <a:ext uri="{FF2B5EF4-FFF2-40B4-BE49-F238E27FC236}">
                <a16:creationId xmlns:a16="http://schemas.microsoft.com/office/drawing/2014/main" id="{0C6D485F-9942-A53D-D2ED-0B2539A02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4" name="Content Placeholder 3">
            <a:extLst>
              <a:ext uri="{FF2B5EF4-FFF2-40B4-BE49-F238E27FC236}">
                <a16:creationId xmlns:a16="http://schemas.microsoft.com/office/drawing/2014/main" id="{02CF3896-E222-0F2D-ECE7-D78801B37DE5}"/>
              </a:ext>
            </a:extLst>
          </p:cNvPr>
          <p:cNvSpPr>
            <a:spLocks noGrp="1"/>
          </p:cNvSpPr>
          <p:nvPr>
            <p:ph idx="1"/>
          </p:nvPr>
        </p:nvSpPr>
        <p:spPr/>
        <p:txBody>
          <a:bodyPr/>
          <a:lstStyle/>
          <a:p>
            <a:endParaRPr lang="en-US" dirty="0"/>
          </a:p>
        </p:txBody>
      </p:sp>
      <p:pic>
        <p:nvPicPr>
          <p:cNvPr id="1028" name="Picture 4">
            <a:extLst>
              <a:ext uri="{FF2B5EF4-FFF2-40B4-BE49-F238E27FC236}">
                <a16:creationId xmlns:a16="http://schemas.microsoft.com/office/drawing/2014/main" id="{08830473-0CDF-439F-5E38-F21E498AAF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449626"/>
            <a:ext cx="5832348" cy="38882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896F590-5CF4-8756-C7F3-9D6E5ED603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0216" y="302768"/>
            <a:ext cx="5832348" cy="38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7219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Conditional Density Estimation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10363200" cy="5141388"/>
              </a:xfrm>
            </p:spPr>
            <p:txBody>
              <a:bodyPr>
                <a:noAutofit/>
              </a:bodyPr>
              <a:lstStyle/>
              <a:p>
                <a:r>
                  <a:rPr lang="en-US" sz="2400" dirty="0">
                    <a:solidFill>
                      <a:srgbClr val="222222"/>
                    </a:solidFill>
                    <a:cs typeface="Times New Roman" panose="02020603050405020304" pitchFamily="18" charset="0"/>
                  </a:rPr>
                  <a:t>Goal isn’t just to estimate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𝛽</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oMath>
                </a14:m>
                <a:r>
                  <a:rPr lang="en-US" sz="2400" dirty="0">
                    <a:solidFill>
                      <a:srgbClr val="222222"/>
                    </a:solidFill>
                    <a:cs typeface="Times New Roman" panose="02020603050405020304" pitchFamily="18" charset="0"/>
                  </a:rPr>
                  <a:t>, but rather the full density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𝐹</m:t>
                    </m:r>
                    <m:d>
                      <m:dPr>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𝑦</m:t>
                        </m:r>
                      </m:e>
                      <m:e>
                        <m:r>
                          <a:rPr lang="en-US" sz="2400" b="0" i="1" smtClean="0">
                            <a:solidFill>
                              <a:srgbClr val="222222"/>
                            </a:solidFill>
                            <a:latin typeface="Cambria Math" panose="02040503050406030204" pitchFamily="18" charset="0"/>
                            <a:cs typeface="Times New Roman" panose="02020603050405020304" pitchFamily="18" charset="0"/>
                          </a:rPr>
                          <m:t>𝑥</m:t>
                        </m:r>
                      </m:e>
                    </m:d>
                  </m:oMath>
                </a14:m>
                <a:endParaRPr lang="en-US" sz="2400" b="0" dirty="0">
                  <a:solidFill>
                    <a:srgbClr val="222222"/>
                  </a:solidFill>
                  <a:cs typeface="Times New Roman" panose="02020603050405020304" pitchFamily="18" charset="0"/>
                </a:endParaRPr>
              </a:p>
              <a:p>
                <a:pPr lvl="1"/>
                <a:r>
                  <a:rPr lang="en-US" sz="2400" dirty="0">
                    <a:solidFill>
                      <a:srgbClr val="222222"/>
                    </a:solidFill>
                    <a:cs typeface="Times New Roman" panose="02020603050405020304" pitchFamily="18" charset="0"/>
                  </a:rPr>
                  <a:t>In linear/quantile regression, we got pieces of this</a:t>
                </a:r>
              </a:p>
              <a:p>
                <a:pPr lvl="1"/>
                <a:r>
                  <a:rPr lang="en-US" sz="2400" dirty="0">
                    <a:solidFill>
                      <a:srgbClr val="222222"/>
                    </a:solidFill>
                    <a:cs typeface="Times New Roman" panose="02020603050405020304" pitchFamily="18" charset="0"/>
                  </a:rPr>
                  <a:t>What do we need in order to get back the </a:t>
                </a:r>
                <a:r>
                  <a:rPr lang="en-US" sz="2400" b="1" dirty="0">
                    <a:solidFill>
                      <a:srgbClr val="222222"/>
                    </a:solidFill>
                    <a:cs typeface="Times New Roman" panose="02020603050405020304" pitchFamily="18" charset="0"/>
                  </a:rPr>
                  <a:t>full density? </a:t>
                </a:r>
              </a:p>
              <a:p>
                <a:r>
                  <a:rPr lang="en-US" sz="2400" dirty="0">
                    <a:solidFill>
                      <a:srgbClr val="222222"/>
                    </a:solidFill>
                    <a:cs typeface="Times New Roman" panose="02020603050405020304" pitchFamily="18" charset="0"/>
                  </a:rPr>
                  <a:t>This is a type of </a:t>
                </a:r>
                <a:r>
                  <a:rPr lang="en-US" sz="2400" b="1" dirty="0">
                    <a:solidFill>
                      <a:srgbClr val="222222"/>
                    </a:solidFill>
                    <a:cs typeface="Times New Roman" panose="02020603050405020304" pitchFamily="18" charset="0"/>
                  </a:rPr>
                  <a:t>machine learning</a:t>
                </a:r>
              </a:p>
              <a:p>
                <a:pPr marL="0" indent="0">
                  <a:buNone/>
                </a:pPr>
                <a:r>
                  <a:rPr lang="en-US" sz="2400" b="1" dirty="0">
                    <a:solidFill>
                      <a:schemeClr val="accent2">
                        <a:lumMod val="75000"/>
                      </a:schemeClr>
                    </a:solidFill>
                    <a:cs typeface="Times New Roman" panose="02020603050405020304" pitchFamily="18" charset="0"/>
                  </a:rPr>
                  <a:t>Some CDE Methods: </a:t>
                </a:r>
              </a:p>
              <a:p>
                <a:pPr marL="457200" indent="-457200">
                  <a:buFont typeface="+mj-lt"/>
                  <a:buAutoNum type="arabicPeriod"/>
                </a:pPr>
                <a:r>
                  <a:rPr lang="en-US" sz="2400" dirty="0">
                    <a:solidFill>
                      <a:srgbClr val="222222"/>
                    </a:solidFill>
                    <a:cs typeface="Times New Roman" panose="02020603050405020304" pitchFamily="18" charset="0"/>
                  </a:rPr>
                  <a:t>Nearest-Neighbors Kernel CDE: use a kernel of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𝑘</m:t>
                    </m:r>
                  </m:oMath>
                </a14:m>
                <a:r>
                  <a:rPr lang="en-US" sz="2400" dirty="0">
                    <a:solidFill>
                      <a:srgbClr val="222222"/>
                    </a:solidFill>
                    <a:cs typeface="Times New Roman" panose="02020603050405020304" pitchFamily="18" charset="0"/>
                  </a:rPr>
                  <a:t> neighbors of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𝑥</m:t>
                    </m:r>
                  </m:oMath>
                </a14:m>
                <a:r>
                  <a:rPr lang="en-US" sz="2400" dirty="0">
                    <a:solidFill>
                      <a:srgbClr val="222222"/>
                    </a:solidFill>
                    <a:cs typeface="Times New Roman" panose="02020603050405020304" pitchFamily="18" charset="0"/>
                  </a:rPr>
                  <a:t> to estimate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𝑝</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oMath>
                </a14:m>
                <a:r>
                  <a:rPr lang="en-US" sz="2400" dirty="0">
                    <a:solidFill>
                      <a:srgbClr val="222222"/>
                    </a:solidFill>
                    <a:cs typeface="Times New Roman" panose="02020603050405020304" pitchFamily="18" charset="0"/>
                  </a:rPr>
                  <a:t> </a:t>
                </a:r>
              </a:p>
              <a:p>
                <a:pPr lvl="1"/>
                <a:r>
                  <a:rPr lang="en-US" sz="2400" dirty="0">
                    <a:solidFill>
                      <a:srgbClr val="222222"/>
                    </a:solidFill>
                    <a:cs typeface="Times New Roman" panose="02020603050405020304" pitchFamily="18" charset="0"/>
                  </a:rPr>
                  <a:t>Essentially, this is nonparametric regression</a:t>
                </a:r>
              </a:p>
              <a:p>
                <a:pPr marL="457200" indent="-457200">
                  <a:buFont typeface="+mj-lt"/>
                  <a:buAutoNum type="arabicPeriod"/>
                </a:pPr>
                <a:r>
                  <a:rPr lang="en-US" sz="2400" dirty="0">
                    <a:solidFill>
                      <a:srgbClr val="222222"/>
                    </a:solidFill>
                    <a:cs typeface="Times New Roman" panose="02020603050405020304" pitchFamily="18" charset="0"/>
                  </a:rPr>
                  <a:t>Random Forests: look at average of data-driven partitions (trees) of data</a:t>
                </a:r>
              </a:p>
              <a:p>
                <a:pPr marL="457200" indent="-457200">
                  <a:buFont typeface="+mj-lt"/>
                  <a:buAutoNum type="arabicPeriod"/>
                </a:pPr>
                <a:r>
                  <a:rPr lang="en-US" sz="2400" dirty="0">
                    <a:solidFill>
                      <a:srgbClr val="222222"/>
                    </a:solidFill>
                    <a:cs typeface="Times New Roman" panose="02020603050405020304" pitchFamily="18" charset="0"/>
                  </a:rPr>
                  <a:t>Neural Networks: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10363200" cy="5141388"/>
              </a:xfrm>
              <a:blipFill>
                <a:blip r:embed="rId3"/>
                <a:stretch>
                  <a:fillRect l="-941" t="-1305"/>
                </a:stretch>
              </a:blipFill>
            </p:spPr>
            <p:txBody>
              <a:bodyPr/>
              <a:lstStyle/>
              <a:p>
                <a:r>
                  <a:rPr lang="en-US">
                    <a:noFill/>
                  </a:rPr>
                  <a:t> </a:t>
                </a:r>
              </a:p>
            </p:txBody>
          </p:sp>
        </mc:Fallback>
      </mc:AlternateContent>
    </p:spTree>
    <p:extLst>
      <p:ext uri="{BB962C8B-B14F-4D97-AF65-F5344CB8AC3E}">
        <p14:creationId xmlns:p14="http://schemas.microsoft.com/office/powerpoint/2010/main" val="34679838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Random Forests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solidFill>
                  <a:srgbClr val="222222"/>
                </a:solidFill>
                <a:cs typeface="Times New Roman" panose="02020603050405020304" pitchFamily="18" charset="0"/>
              </a:rPr>
              <a:t>A more </a:t>
            </a:r>
            <a:r>
              <a:rPr lang="en-US" sz="2400" b="1" dirty="0">
                <a:solidFill>
                  <a:srgbClr val="222222"/>
                </a:solidFill>
                <a:cs typeface="Times New Roman" panose="02020603050405020304" pitchFamily="18" charset="0"/>
              </a:rPr>
              <a:t>computer science / prediction </a:t>
            </a:r>
            <a:r>
              <a:rPr lang="en-US" sz="2400" dirty="0">
                <a:solidFill>
                  <a:srgbClr val="222222"/>
                </a:solidFill>
                <a:cs typeface="Times New Roman" panose="02020603050405020304" pitchFamily="18" charset="0"/>
              </a:rPr>
              <a:t>approach to regression</a:t>
            </a:r>
          </a:p>
          <a:p>
            <a:pPr lvl="1"/>
            <a:r>
              <a:rPr lang="en-US" sz="2400" dirty="0">
                <a:solidFill>
                  <a:srgbClr val="222222"/>
                </a:solidFill>
                <a:cs typeface="Times New Roman" panose="02020603050405020304" pitchFamily="18" charset="0"/>
              </a:rPr>
              <a:t>Rather than coefficient estimation based on averages of errors, </a:t>
            </a:r>
          </a:p>
          <a:p>
            <a:pPr lvl="1"/>
            <a:r>
              <a:rPr lang="en-US" sz="2400" dirty="0">
                <a:solidFill>
                  <a:srgbClr val="222222"/>
                </a:solidFill>
                <a:cs typeface="Times New Roman" panose="02020603050405020304" pitchFamily="18" charset="0"/>
              </a:rPr>
              <a:t>Split data into </a:t>
            </a:r>
            <a:r>
              <a:rPr lang="en-US" sz="2400" i="1" dirty="0">
                <a:solidFill>
                  <a:srgbClr val="222222"/>
                </a:solidFill>
                <a:cs typeface="Times New Roman" panose="02020603050405020304" pitchFamily="18" charset="0"/>
              </a:rPr>
              <a:t>trees </a:t>
            </a:r>
            <a:r>
              <a:rPr lang="en-US" sz="2400" dirty="0">
                <a:solidFill>
                  <a:srgbClr val="222222"/>
                </a:solidFill>
                <a:cs typeface="Times New Roman" panose="02020603050405020304" pitchFamily="18" charset="0"/>
              </a:rPr>
              <a:t>based on “cut-points” in data</a:t>
            </a:r>
          </a:p>
          <a:p>
            <a:pPr lvl="1"/>
            <a:r>
              <a:rPr lang="en-US" sz="2400" dirty="0">
                <a:solidFill>
                  <a:srgbClr val="222222"/>
                </a:solidFill>
                <a:cs typeface="Times New Roman" panose="02020603050405020304" pitchFamily="18" charset="0"/>
              </a:rPr>
              <a:t>Trees are chosen in order to maximize predictive power of data</a:t>
            </a:r>
          </a:p>
          <a:p>
            <a:r>
              <a:rPr lang="en-US" sz="2400" dirty="0">
                <a:solidFill>
                  <a:srgbClr val="222222"/>
                </a:solidFill>
                <a:cs typeface="Times New Roman" panose="02020603050405020304" pitchFamily="18" charset="0"/>
              </a:rPr>
              <a:t>Forests: bootstrapping over the trees!</a:t>
            </a:r>
          </a:p>
          <a:p>
            <a:pPr lvl="1"/>
            <a:r>
              <a:rPr lang="en-US" sz="2400" dirty="0">
                <a:solidFill>
                  <a:srgbClr val="222222"/>
                </a:solidFill>
                <a:cs typeface="Times New Roman" panose="02020603050405020304" pitchFamily="18" charset="0"/>
              </a:rPr>
              <a:t>There is new terminology here: bagging, boosting, etc. But the concepts are similar</a:t>
            </a:r>
          </a:p>
          <a:p>
            <a:r>
              <a:rPr lang="en-US" sz="2400" dirty="0">
                <a:solidFill>
                  <a:srgbClr val="222222"/>
                </a:solidFill>
                <a:cs typeface="Times New Roman" panose="02020603050405020304" pitchFamily="18" charset="0"/>
              </a:rPr>
              <a:t>These methods were applied best as </a:t>
            </a:r>
            <a:r>
              <a:rPr lang="en-US" sz="2400" b="1" dirty="0">
                <a:solidFill>
                  <a:srgbClr val="222222"/>
                </a:solidFill>
                <a:cs typeface="Times New Roman" panose="02020603050405020304" pitchFamily="18" charset="0"/>
              </a:rPr>
              <a:t>predictive methods</a:t>
            </a:r>
            <a:r>
              <a:rPr lang="en-US" sz="2400" dirty="0">
                <a:solidFill>
                  <a:srgbClr val="222222"/>
                </a:solidFill>
                <a:cs typeface="Times New Roman" panose="02020603050405020304" pitchFamily="18" charset="0"/>
              </a:rPr>
              <a:t>, so causality is not always apparent</a:t>
            </a:r>
          </a:p>
          <a:p>
            <a:pPr lvl="1"/>
            <a:r>
              <a:rPr lang="en-US" sz="2400" dirty="0">
                <a:solidFill>
                  <a:srgbClr val="222222"/>
                </a:solidFill>
                <a:cs typeface="Times New Roman" panose="02020603050405020304" pitchFamily="18" charset="0"/>
              </a:rPr>
              <a:t>But causal methods are being developed; see papers in </a:t>
            </a:r>
            <a:r>
              <a:rPr lang="en-US" sz="2400" dirty="0" err="1">
                <a:solidFill>
                  <a:srgbClr val="222222"/>
                </a:solidFill>
                <a:cs typeface="Times New Roman" panose="02020603050405020304" pitchFamily="18" charset="0"/>
              </a:rPr>
              <a:t>Github</a:t>
            </a:r>
            <a:r>
              <a:rPr lang="en-US" sz="2400" dirty="0">
                <a:solidFill>
                  <a:srgbClr val="222222"/>
                </a:solidFill>
                <a:cs typeface="Times New Roman" panose="02020603050405020304" pitchFamily="18" charset="0"/>
              </a:rPr>
              <a:t> repo </a:t>
            </a:r>
          </a:p>
          <a:p>
            <a:pPr lvl="1"/>
            <a:r>
              <a:rPr lang="en-US" sz="2400" dirty="0">
                <a:solidFill>
                  <a:srgbClr val="222222"/>
                </a:solidFill>
                <a:cs typeface="Times New Roman" panose="02020603050405020304" pitchFamily="18" charset="0"/>
              </a:rPr>
              <a:t>Sometimes we care about prediction too! (e.g., risk adjustment)</a:t>
            </a:r>
          </a:p>
        </p:txBody>
      </p:sp>
      <p:pic>
        <p:nvPicPr>
          <p:cNvPr id="4" name="Picture 2" descr="RStudio - RStudio">
            <a:extLst>
              <a:ext uri="{FF2B5EF4-FFF2-40B4-BE49-F238E27FC236}">
                <a16:creationId xmlns:a16="http://schemas.microsoft.com/office/drawing/2014/main" id="{EAA4D273-BE86-B94A-B34C-C3E48EB17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0085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Neural Networks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1" y="1066801"/>
            <a:ext cx="10363200" cy="5141388"/>
          </a:xfrm>
        </p:spPr>
        <p:txBody>
          <a:bodyPr>
            <a:noAutofit/>
          </a:bodyPr>
          <a:lstStyle/>
          <a:p>
            <a:r>
              <a:rPr lang="en-US" sz="2400" dirty="0">
                <a:solidFill>
                  <a:srgbClr val="222222"/>
                </a:solidFill>
                <a:cs typeface="Times New Roman" panose="02020603050405020304" pitchFamily="18" charset="0"/>
              </a:rPr>
              <a:t>Random forests are a collection of individual decision trees</a:t>
            </a:r>
          </a:p>
          <a:p>
            <a:r>
              <a:rPr lang="en-US" sz="2400" dirty="0">
                <a:solidFill>
                  <a:srgbClr val="222222"/>
                </a:solidFill>
                <a:cs typeface="Times New Roman" panose="02020603050405020304" pitchFamily="18" charset="0"/>
              </a:rPr>
              <a:t>Neural networks are a group of </a:t>
            </a:r>
            <a:r>
              <a:rPr lang="en-US" sz="2400" i="1" dirty="0">
                <a:solidFill>
                  <a:srgbClr val="222222"/>
                </a:solidFill>
                <a:cs typeface="Times New Roman" panose="02020603050405020304" pitchFamily="18" charset="0"/>
              </a:rPr>
              <a:t>connected </a:t>
            </a:r>
            <a:r>
              <a:rPr lang="en-US" sz="2400" dirty="0">
                <a:solidFill>
                  <a:srgbClr val="222222"/>
                </a:solidFill>
                <a:cs typeface="Times New Roman" panose="02020603050405020304" pitchFamily="18" charset="0"/>
              </a:rPr>
              <a:t>“neurons” </a:t>
            </a:r>
          </a:p>
          <a:p>
            <a:pPr lvl="1"/>
            <a:r>
              <a:rPr lang="en-US" sz="2400" dirty="0">
                <a:solidFill>
                  <a:srgbClr val="222222"/>
                </a:solidFill>
                <a:cs typeface="Times New Roman" panose="02020603050405020304" pitchFamily="18" charset="0"/>
              </a:rPr>
              <a:t>These neurons process data in “layered” steps</a:t>
            </a:r>
          </a:p>
          <a:p>
            <a:pPr lvl="1"/>
            <a:r>
              <a:rPr lang="en-US" sz="2400" dirty="0">
                <a:solidFill>
                  <a:srgbClr val="222222"/>
                </a:solidFill>
                <a:cs typeface="Times New Roman" panose="02020603050405020304" pitchFamily="18" charset="0"/>
              </a:rPr>
              <a:t>These layers can be unidirectional (feedforward NN) or circular (feedback NN)</a:t>
            </a:r>
          </a:p>
          <a:p>
            <a:r>
              <a:rPr lang="en-US" sz="2400" dirty="0">
                <a:solidFill>
                  <a:srgbClr val="222222"/>
                </a:solidFill>
                <a:cs typeface="Times New Roman" panose="02020603050405020304" pitchFamily="18" charset="0"/>
              </a:rPr>
              <a:t>This means that the hyperparameters needed for NN are much more involved</a:t>
            </a:r>
          </a:p>
          <a:p>
            <a:pPr lvl="1"/>
            <a:r>
              <a:rPr lang="en-US" sz="2400" dirty="0">
                <a:solidFill>
                  <a:srgbClr val="222222"/>
                </a:solidFill>
                <a:cs typeface="Times New Roman" panose="02020603050405020304" pitchFamily="18" charset="0"/>
              </a:rPr>
              <a:t>Makes training these more of an “art” </a:t>
            </a:r>
          </a:p>
          <a:p>
            <a:pPr lvl="1"/>
            <a:r>
              <a:rPr lang="en-US" sz="2400" dirty="0">
                <a:solidFill>
                  <a:srgbClr val="222222"/>
                </a:solidFill>
                <a:cs typeface="Times New Roman" panose="02020603050405020304" pitchFamily="18" charset="0"/>
              </a:rPr>
              <a:t>Also makes me believe them a little bit less</a:t>
            </a:r>
          </a:p>
        </p:txBody>
      </p:sp>
      <p:pic>
        <p:nvPicPr>
          <p:cNvPr id="4" name="Picture 2" descr="RStudio - RStudio">
            <a:extLst>
              <a:ext uri="{FF2B5EF4-FFF2-40B4-BE49-F238E27FC236}">
                <a16:creationId xmlns:a16="http://schemas.microsoft.com/office/drawing/2014/main" id="{F0FF1713-B2ED-6BD6-B19A-3FBBE725F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2762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Conclusion: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Autofit/>
              </a:bodyPr>
              <a:lstStyle/>
              <a:p>
                <a:pPr marL="0" indent="0">
                  <a:buNone/>
                </a:pPr>
                <a:r>
                  <a:rPr lang="en-US" sz="2400" b="1" dirty="0">
                    <a:cs typeface="Times New Roman" panose="02020603050405020304" pitchFamily="18" charset="0"/>
                  </a:rPr>
                  <a:t>Synthetic Control</a:t>
                </a:r>
              </a:p>
              <a:p>
                <a:pPr marL="0" indent="0">
                  <a:buNone/>
                </a:pPr>
                <a:r>
                  <a:rPr lang="en-US" sz="2400" dirty="0">
                    <a:cs typeface="Times New Roman" panose="02020603050405020304" pitchFamily="18" charset="0"/>
                  </a:rPr>
                  <a:t>Constructing adequate control groups using matching on pre-intervention characteristics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better (in some ways) comparisons</a:t>
                </a:r>
              </a:p>
              <a:p>
                <a:pPr marL="0" indent="0">
                  <a:buNone/>
                </a:pPr>
                <a:r>
                  <a:rPr lang="en-US" sz="2400" b="1" dirty="0">
                    <a:cs typeface="Times New Roman" panose="02020603050405020304" pitchFamily="18" charset="0"/>
                  </a:rPr>
                  <a:t>Distributional Effects</a:t>
                </a:r>
              </a:p>
              <a:p>
                <a:pPr marL="457200" indent="-457200">
                  <a:buFont typeface="+mj-lt"/>
                  <a:buAutoNum type="arabicPeriod"/>
                </a:pPr>
                <a:r>
                  <a:rPr lang="en-US" sz="2400" dirty="0">
                    <a:cs typeface="Times New Roman" panose="02020603050405020304" pitchFamily="18" charset="0"/>
                  </a:rPr>
                  <a:t>Quantile Regression</a:t>
                </a:r>
              </a:p>
              <a:p>
                <a:pPr marL="457200" indent="-457200">
                  <a:buFont typeface="+mj-lt"/>
                  <a:buAutoNum type="arabicPeriod"/>
                </a:pPr>
                <a:r>
                  <a:rPr lang="en-US" sz="2400" dirty="0">
                    <a:cs typeface="Times New Roman" panose="02020603050405020304" pitchFamily="18" charset="0"/>
                  </a:rPr>
                  <a:t>Nonparametric Regression</a:t>
                </a:r>
              </a:p>
              <a:p>
                <a:pPr lvl="1"/>
                <a:r>
                  <a:rPr lang="en-US" sz="2400" dirty="0">
                    <a:cs typeface="Times New Roman" panose="02020603050405020304" pitchFamily="18" charset="0"/>
                  </a:rPr>
                  <a:t>Local polynomial regression / </a:t>
                </a:r>
                <a:r>
                  <a:rPr lang="en-US" sz="2400" dirty="0" err="1">
                    <a:cs typeface="Times New Roman" panose="02020603050405020304" pitchFamily="18" charset="0"/>
                  </a:rPr>
                  <a:t>binscatters</a:t>
                </a:r>
                <a:endParaRPr lang="en-US" sz="2400" dirty="0">
                  <a:cs typeface="Times New Roman" panose="02020603050405020304" pitchFamily="18" charset="0"/>
                </a:endParaRPr>
              </a:p>
              <a:p>
                <a:pPr lvl="1"/>
                <a:r>
                  <a:rPr lang="en-US" sz="2400" dirty="0">
                    <a:cs typeface="Times New Roman" panose="02020603050405020304" pitchFamily="18" charset="0"/>
                  </a:rPr>
                  <a:t>Kernel-weighted regressions</a:t>
                </a:r>
              </a:p>
              <a:p>
                <a:pPr marL="457200" indent="-457200">
                  <a:buFont typeface="+mj-lt"/>
                  <a:buAutoNum type="arabicPeriod"/>
                </a:pPr>
                <a:r>
                  <a:rPr lang="en-US" sz="2400" dirty="0">
                    <a:cs typeface="Times New Roman" panose="02020603050405020304" pitchFamily="18" charset="0"/>
                  </a:rPr>
                  <a:t>Machine Learning Techniques</a:t>
                </a:r>
              </a:p>
              <a:p>
                <a:pPr lvl="1"/>
                <a:r>
                  <a:rPr lang="en-US" sz="2400" dirty="0">
                    <a:cs typeface="Times New Roman" panose="02020603050405020304" pitchFamily="18" charset="0"/>
                  </a:rPr>
                  <a:t>Random forests</a:t>
                </a:r>
              </a:p>
              <a:p>
                <a:pPr lvl="1"/>
                <a:r>
                  <a:rPr lang="en-US" sz="2400" dirty="0">
                    <a:cs typeface="Times New Roman" panose="02020603050405020304" pitchFamily="18" charset="0"/>
                  </a:rPr>
                  <a:t>Neural networks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b="-2966"/>
                </a:stretch>
              </a:blipFill>
            </p:spPr>
            <p:txBody>
              <a:bodyPr/>
              <a:lstStyle/>
              <a:p>
                <a:r>
                  <a:rPr lang="en-US">
                    <a:noFill/>
                  </a:rPr>
                  <a:t> </a:t>
                </a:r>
              </a:p>
            </p:txBody>
          </p:sp>
        </mc:Fallback>
      </mc:AlternateContent>
    </p:spTree>
    <p:extLst>
      <p:ext uri="{BB962C8B-B14F-4D97-AF65-F5344CB8AC3E}">
        <p14:creationId xmlns:p14="http://schemas.microsoft.com/office/powerpoint/2010/main" val="1285670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69B48-B1CD-9750-FAEB-16270FE7AC5B}"/>
              </a:ext>
            </a:extLst>
          </p:cNvPr>
          <p:cNvSpPr>
            <a:spLocks noGrp="1"/>
          </p:cNvSpPr>
          <p:nvPr>
            <p:ph type="title"/>
          </p:nvPr>
        </p:nvSpPr>
        <p:spPr/>
        <p:txBody>
          <a:bodyPr/>
          <a:lstStyle/>
          <a:p>
            <a:r>
              <a:rPr lang="en-US" dirty="0"/>
              <a:t>Case Study </a:t>
            </a:r>
          </a:p>
        </p:txBody>
      </p:sp>
      <p:sp>
        <p:nvSpPr>
          <p:cNvPr id="3" name="Content Placeholder 2">
            <a:extLst>
              <a:ext uri="{FF2B5EF4-FFF2-40B4-BE49-F238E27FC236}">
                <a16:creationId xmlns:a16="http://schemas.microsoft.com/office/drawing/2014/main" id="{73698BAD-9F12-2F30-2FA2-AEAFF1CA72E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E6A491C-EFFA-1EDF-37A5-AF17A2AA7393}"/>
              </a:ext>
            </a:extLst>
          </p:cNvPr>
          <p:cNvPicPr>
            <a:picLocks noChangeAspect="1"/>
          </p:cNvPicPr>
          <p:nvPr/>
        </p:nvPicPr>
        <p:blipFill>
          <a:blip r:embed="rId3"/>
          <a:stretch>
            <a:fillRect/>
          </a:stretch>
        </p:blipFill>
        <p:spPr>
          <a:xfrm>
            <a:off x="168525" y="1668462"/>
            <a:ext cx="11879333" cy="5353797"/>
          </a:xfrm>
          <a:prstGeom prst="rect">
            <a:avLst/>
          </a:prstGeom>
        </p:spPr>
      </p:pic>
    </p:spTree>
    <p:extLst>
      <p:ext uri="{BB962C8B-B14F-4D97-AF65-F5344CB8AC3E}">
        <p14:creationId xmlns:p14="http://schemas.microsoft.com/office/powerpoint/2010/main" val="99290457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6238</TotalTime>
  <Words>6125</Words>
  <Application>Microsoft Office PowerPoint</Application>
  <PresentationFormat>Widescreen</PresentationFormat>
  <Paragraphs>561</Paragraphs>
  <Slides>83</Slides>
  <Notes>80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83</vt:i4>
      </vt:variant>
    </vt:vector>
  </HeadingPairs>
  <TitlesOfParts>
    <vt:vector size="98" baseType="lpstr">
      <vt:lpstr>Aptos</vt:lpstr>
      <vt:lpstr>Arial</vt:lpstr>
      <vt:lpstr>Calibri</vt:lpstr>
      <vt:lpstr>Calibri Light</vt:lpstr>
      <vt:lpstr>Cambria Math</vt:lpstr>
      <vt:lpstr>Century Schoolbook</vt:lpstr>
      <vt:lpstr>Graphik @FontFace</vt:lpstr>
      <vt:lpstr>Lato</vt:lpstr>
      <vt:lpstr>Roboto</vt:lpstr>
      <vt:lpstr>Source Sans Pro</vt:lpstr>
      <vt:lpstr>Symbol</vt:lpstr>
      <vt:lpstr>Times New Roman</vt:lpstr>
      <vt:lpstr>Wingdings 2</vt:lpstr>
      <vt:lpstr>View</vt:lpstr>
      <vt:lpstr>Office Theme</vt:lpstr>
      <vt:lpstr>Quant Methods in HSR I </vt:lpstr>
      <vt:lpstr>Earlier: Difference-in-Differences</vt:lpstr>
      <vt:lpstr>Synthetic Controls </vt:lpstr>
      <vt:lpstr>What are we DIDing? </vt:lpstr>
      <vt:lpstr>What are we DIDing? </vt:lpstr>
      <vt:lpstr>Example: Organ Donation Rates</vt:lpstr>
      <vt:lpstr>Intuition: Building a Synthetic CA</vt:lpstr>
      <vt:lpstr>Synthetic Control </vt:lpstr>
      <vt:lpstr>Case Study </vt:lpstr>
      <vt:lpstr>What’s the research question? What’s the identification?</vt:lpstr>
      <vt:lpstr>Example: Infant Mortality in Central America/Carribean</vt:lpstr>
      <vt:lpstr>Example: Infant Mortality in Central America/Carribean</vt:lpstr>
      <vt:lpstr>So how do we construct Synthetic Cuba?</vt:lpstr>
      <vt:lpstr>So how do we construct Synthetic Cuba?</vt:lpstr>
      <vt:lpstr>Step 1: Selection of “Donor Pool” &amp; Matching Variables</vt:lpstr>
      <vt:lpstr>Step 1 Example: Case Study </vt:lpstr>
      <vt:lpstr>Step 1 Example: Case Study </vt:lpstr>
      <vt:lpstr>Step 2: Construction of Synthetic Cuba</vt:lpstr>
      <vt:lpstr>The Convex Hull</vt:lpstr>
      <vt:lpstr>Step 2: Construction of Synthetic Cuba</vt:lpstr>
      <vt:lpstr>Step 2: Construction of  Synthetic Cuba</vt:lpstr>
      <vt:lpstr>Step 2: Construction of Synthetic Cuba</vt:lpstr>
      <vt:lpstr>Results: OH vs. Synthetic OH</vt:lpstr>
      <vt:lpstr>Results: OH vs. Synthetic OH</vt:lpstr>
      <vt:lpstr>Inference: Are these results significant?</vt:lpstr>
      <vt:lpstr>Inference: Are these results significant?</vt:lpstr>
      <vt:lpstr>Inference: Are these results significant?</vt:lpstr>
      <vt:lpstr>From Figure to Test Statistic: Are the results significant?</vt:lpstr>
      <vt:lpstr>Synthetic Control in Practice</vt:lpstr>
      <vt:lpstr>Additional Help</vt:lpstr>
      <vt:lpstr>Mini Referee Report </vt:lpstr>
      <vt:lpstr>ML in Causal/Descriptive HSR Research:</vt:lpstr>
      <vt:lpstr>Conditional Density Estimation</vt:lpstr>
      <vt:lpstr>What is ML good for? What is it not good for? </vt:lpstr>
      <vt:lpstr>Option 1: LASSO</vt:lpstr>
      <vt:lpstr>A LASSO example</vt:lpstr>
      <vt:lpstr>A LASSO example</vt:lpstr>
      <vt:lpstr>Formal Care Effects Larger for Spouses Requiring Care</vt:lpstr>
      <vt:lpstr>A LASSO example</vt:lpstr>
      <vt:lpstr>Health Effects: Mortality</vt:lpstr>
      <vt:lpstr>A LASSO example</vt:lpstr>
      <vt:lpstr>Decomposition</vt:lpstr>
      <vt:lpstr>Decomposition</vt:lpstr>
      <vt:lpstr>Change in Predicted Pr(SNF Discharge)</vt:lpstr>
      <vt:lpstr>Option 2: Random Forests</vt:lpstr>
      <vt:lpstr>Option 3: Neural Networks</vt:lpstr>
      <vt:lpstr>Can this ever be causal?</vt:lpstr>
      <vt:lpstr>An example: in progress</vt:lpstr>
      <vt:lpstr>An example: in progress</vt:lpstr>
      <vt:lpstr>Conclusion: The Possibilities are Endless!</vt:lpstr>
      <vt:lpstr>Conclusion: The Possibilities are Endless!</vt:lpstr>
      <vt:lpstr>Quantile Regression</vt:lpstr>
      <vt:lpstr>When can the average treatment effect be misleading?</vt:lpstr>
      <vt:lpstr>When can the average treatment effect be misleading?</vt:lpstr>
      <vt:lpstr>When can the average treatment effect be misleading?</vt:lpstr>
      <vt:lpstr>When can the average treatment effect be misleading?</vt:lpstr>
      <vt:lpstr>What should we do instead?</vt:lpstr>
      <vt:lpstr>How can we measure heterogeneous treatment effects?</vt:lpstr>
      <vt:lpstr>How can we measure heterogeneous treatment effects?</vt:lpstr>
      <vt:lpstr>Methods for heterogeneous treatment effects</vt:lpstr>
      <vt:lpstr>PowerPoint Presentation</vt:lpstr>
      <vt:lpstr>PowerPoint Presentation</vt:lpstr>
      <vt:lpstr>Quantile Regression: Distributional Effects</vt:lpstr>
      <vt:lpstr>Quantile Regression: Distributional Effects</vt:lpstr>
      <vt:lpstr>Quantile Regression: Distributional Effects</vt:lpstr>
      <vt:lpstr>Performing &amp; Interpreting Quantile Regression</vt:lpstr>
      <vt:lpstr>Effect of Medical Expenditure Risk on Financial Strain</vt:lpstr>
      <vt:lpstr>How does Medicare coverage affect mean spending?</vt:lpstr>
      <vt:lpstr>How does Medicare coverage affect other quantiles of spending?</vt:lpstr>
      <vt:lpstr>How does Medicare coverage affect other quantiles of spending?</vt:lpstr>
      <vt:lpstr>What about effects on financial risk?</vt:lpstr>
      <vt:lpstr>What about effects on financial risk?</vt:lpstr>
      <vt:lpstr>Additional Help</vt:lpstr>
      <vt:lpstr>Nonparametric and  Conditional Density Estimation</vt:lpstr>
      <vt:lpstr>Nonparametric Estimation (an introduction)</vt:lpstr>
      <vt:lpstr>Nonparametric Estimation (an introduction)</vt:lpstr>
      <vt:lpstr>A “Simple” Implementation: Local Polynomial Regression</vt:lpstr>
      <vt:lpstr>Nonparametric Estimation in Practice</vt:lpstr>
      <vt:lpstr>Conditional Density Estimation</vt:lpstr>
      <vt:lpstr>Conditional Density Estimation</vt:lpstr>
      <vt:lpstr>Random Forests</vt:lpstr>
      <vt:lpstr>Neural Networks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569</cp:revision>
  <dcterms:created xsi:type="dcterms:W3CDTF">2011-01-10T00:42:42Z</dcterms:created>
  <dcterms:modified xsi:type="dcterms:W3CDTF">2025-12-01T15:59:37Z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